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91" r:id="rId3"/>
    <p:sldId id="259" r:id="rId4"/>
    <p:sldId id="280" r:id="rId5"/>
    <p:sldId id="257" r:id="rId6"/>
    <p:sldId id="260" r:id="rId7"/>
    <p:sldId id="261" r:id="rId8"/>
    <p:sldId id="262" r:id="rId9"/>
    <p:sldId id="263" r:id="rId10"/>
    <p:sldId id="265" r:id="rId11"/>
    <p:sldId id="266" r:id="rId12"/>
    <p:sldId id="269" r:id="rId13"/>
    <p:sldId id="267" r:id="rId14"/>
    <p:sldId id="270" r:id="rId15"/>
    <p:sldId id="271" r:id="rId16"/>
    <p:sldId id="272" r:id="rId17"/>
    <p:sldId id="274" r:id="rId18"/>
    <p:sldId id="273" r:id="rId19"/>
    <p:sldId id="275" r:id="rId20"/>
    <p:sldId id="290" r:id="rId21"/>
    <p:sldId id="278" r:id="rId22"/>
    <p:sldId id="285" r:id="rId23"/>
    <p:sldId id="286" r:id="rId24"/>
    <p:sldId id="264" r:id="rId25"/>
    <p:sldId id="289"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660"/>
  </p:normalViewPr>
  <p:slideViewPr>
    <p:cSldViewPr>
      <p:cViewPr varScale="1">
        <p:scale>
          <a:sx n="73" d="100"/>
          <a:sy n="73" d="100"/>
        </p:scale>
        <p:origin x="11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760EDFC-73C8-4BCA-BB4A-9A03611E7058}" type="datetimeFigureOut">
              <a:rPr lang="en-GB" smtClean="0"/>
              <a:t>10/09/2018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90AAB98-9C3D-428A-80F7-CA684DA33680}" type="slidenum">
              <a:rPr lang="en-GB" smtClean="0"/>
              <a:t>‹#›</a:t>
            </a:fld>
            <a:endParaRPr lang="en-GB"/>
          </a:p>
        </p:txBody>
      </p:sp>
    </p:spTree>
    <p:extLst>
      <p:ext uri="{BB962C8B-B14F-4D97-AF65-F5344CB8AC3E}">
        <p14:creationId xmlns:p14="http://schemas.microsoft.com/office/powerpoint/2010/main" val="291967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8D5BD0-B3BC-4010-AB5E-880ECE7677E1}" type="datetimeFigureOut">
              <a:rPr lang="en-GB" smtClean="0"/>
              <a:pPr/>
              <a:t>10/09/2018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D7293E-36CD-4A6B-AA77-3CAF8FB1E6DE}" type="slidenum">
              <a:rPr lang="en-GB" smtClean="0"/>
              <a:pPr/>
              <a:t>‹#›</a:t>
            </a:fld>
            <a:endParaRPr lang="en-GB"/>
          </a:p>
        </p:txBody>
      </p:sp>
    </p:spTree>
    <p:extLst>
      <p:ext uri="{BB962C8B-B14F-4D97-AF65-F5344CB8AC3E}">
        <p14:creationId xmlns:p14="http://schemas.microsoft.com/office/powerpoint/2010/main" val="329915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4 parents</a:t>
            </a:r>
            <a:r>
              <a:rPr lang="en-GB" baseline="0" dirty="0" smtClean="0"/>
              <a:t> will need to bring </a:t>
            </a:r>
            <a:endParaRPr lang="en-GB" dirty="0"/>
          </a:p>
        </p:txBody>
      </p:sp>
      <p:sp>
        <p:nvSpPr>
          <p:cNvPr id="4" name="Slide Number Placeholder 3"/>
          <p:cNvSpPr>
            <a:spLocks noGrp="1"/>
          </p:cNvSpPr>
          <p:nvPr>
            <p:ph type="sldNum" sz="quarter" idx="10"/>
          </p:nvPr>
        </p:nvSpPr>
        <p:spPr/>
        <p:txBody>
          <a:bodyPr/>
          <a:lstStyle/>
          <a:p>
            <a:fld id="{B8D7293E-36CD-4A6B-AA77-3CAF8FB1E6DE}" type="slidenum">
              <a:rPr lang="en-GB" smtClean="0"/>
              <a:pPr/>
              <a:t>9</a:t>
            </a:fld>
            <a:endParaRPr lang="en-GB"/>
          </a:p>
        </p:txBody>
      </p:sp>
    </p:spTree>
    <p:extLst>
      <p:ext uri="{BB962C8B-B14F-4D97-AF65-F5344CB8AC3E}">
        <p14:creationId xmlns:p14="http://schemas.microsoft.com/office/powerpoint/2010/main" val="257296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Suitable shoes are to be worn at all times. Please no open-toed sandals or shoes with heels.</a:t>
            </a:r>
          </a:p>
          <a:p>
            <a:endParaRPr lang="en-GB" dirty="0"/>
          </a:p>
        </p:txBody>
      </p:sp>
      <p:sp>
        <p:nvSpPr>
          <p:cNvPr id="4" name="Slide Number Placeholder 3"/>
          <p:cNvSpPr>
            <a:spLocks noGrp="1"/>
          </p:cNvSpPr>
          <p:nvPr>
            <p:ph type="sldNum" sz="quarter" idx="10"/>
          </p:nvPr>
        </p:nvSpPr>
        <p:spPr/>
        <p:txBody>
          <a:bodyPr/>
          <a:lstStyle/>
          <a:p>
            <a:fld id="{B8D7293E-36CD-4A6B-AA77-3CAF8FB1E6DE}" type="slidenum">
              <a:rPr lang="en-GB" smtClean="0"/>
              <a:pPr/>
              <a:t>10</a:t>
            </a:fld>
            <a:endParaRPr lang="en-GB"/>
          </a:p>
        </p:txBody>
      </p:sp>
    </p:spTree>
    <p:extLst>
      <p:ext uri="{BB962C8B-B14F-4D97-AF65-F5344CB8AC3E}">
        <p14:creationId xmlns:p14="http://schemas.microsoft.com/office/powerpoint/2010/main" val="79710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t>(hair, jewellery, </a:t>
            </a:r>
            <a:r>
              <a:rPr lang="en-GB" i="1" dirty="0" err="1" smtClean="0"/>
              <a:t>plimsoles</a:t>
            </a:r>
            <a:r>
              <a:rPr lang="en-GB" i="1" dirty="0" smtClean="0"/>
              <a:t>, donations of spare kits from older children. )</a:t>
            </a:r>
          </a:p>
          <a:p>
            <a:endParaRPr lang="en-GB" dirty="0"/>
          </a:p>
        </p:txBody>
      </p:sp>
      <p:sp>
        <p:nvSpPr>
          <p:cNvPr id="4" name="Slide Number Placeholder 3"/>
          <p:cNvSpPr>
            <a:spLocks noGrp="1"/>
          </p:cNvSpPr>
          <p:nvPr>
            <p:ph type="sldNum" sz="quarter" idx="10"/>
          </p:nvPr>
        </p:nvSpPr>
        <p:spPr/>
        <p:txBody>
          <a:bodyPr/>
          <a:lstStyle/>
          <a:p>
            <a:fld id="{B8D7293E-36CD-4A6B-AA77-3CAF8FB1E6DE}" type="slidenum">
              <a:rPr lang="en-GB" smtClean="0"/>
              <a:pPr/>
              <a:t>11</a:t>
            </a:fld>
            <a:endParaRPr lang="en-GB"/>
          </a:p>
        </p:txBody>
      </p:sp>
    </p:spTree>
    <p:extLst>
      <p:ext uri="{BB962C8B-B14F-4D97-AF65-F5344CB8AC3E}">
        <p14:creationId xmlns:p14="http://schemas.microsoft.com/office/powerpoint/2010/main" val="166907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(discussion about good choices of snack)</a:t>
            </a:r>
            <a:endParaRPr lang="en-GB" dirty="0"/>
          </a:p>
        </p:txBody>
      </p:sp>
      <p:sp>
        <p:nvSpPr>
          <p:cNvPr id="4" name="Slide Number Placeholder 3"/>
          <p:cNvSpPr>
            <a:spLocks noGrp="1"/>
          </p:cNvSpPr>
          <p:nvPr>
            <p:ph type="sldNum" sz="quarter" idx="10"/>
          </p:nvPr>
        </p:nvSpPr>
        <p:spPr/>
        <p:txBody>
          <a:bodyPr/>
          <a:lstStyle/>
          <a:p>
            <a:fld id="{B8D7293E-36CD-4A6B-AA77-3CAF8FB1E6DE}" type="slidenum">
              <a:rPr lang="en-GB" smtClean="0"/>
              <a:pPr/>
              <a:t>12</a:t>
            </a:fld>
            <a:endParaRPr lang="en-GB"/>
          </a:p>
        </p:txBody>
      </p:sp>
    </p:spTree>
    <p:extLst>
      <p:ext uri="{BB962C8B-B14F-4D97-AF65-F5344CB8AC3E}">
        <p14:creationId xmlns:p14="http://schemas.microsoft.com/office/powerpoint/2010/main" val="224847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morning work.</a:t>
            </a:r>
            <a:endParaRPr lang="en-GB" dirty="0"/>
          </a:p>
        </p:txBody>
      </p:sp>
      <p:sp>
        <p:nvSpPr>
          <p:cNvPr id="4" name="Slide Number Placeholder 3"/>
          <p:cNvSpPr>
            <a:spLocks noGrp="1"/>
          </p:cNvSpPr>
          <p:nvPr>
            <p:ph type="sldNum" sz="quarter" idx="10"/>
          </p:nvPr>
        </p:nvSpPr>
        <p:spPr/>
        <p:txBody>
          <a:bodyPr/>
          <a:lstStyle/>
          <a:p>
            <a:fld id="{B8D7293E-36CD-4A6B-AA77-3CAF8FB1E6DE}" type="slidenum">
              <a:rPr lang="en-GB" smtClean="0"/>
              <a:pPr/>
              <a:t>13</a:t>
            </a:fld>
            <a:endParaRPr lang="en-GB"/>
          </a:p>
        </p:txBody>
      </p:sp>
    </p:spTree>
    <p:extLst>
      <p:ext uri="{BB962C8B-B14F-4D97-AF65-F5344CB8AC3E}">
        <p14:creationId xmlns:p14="http://schemas.microsoft.com/office/powerpoint/2010/main" val="240325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A319442C-0D17-4F6C-8F42-7F9D37764A4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19442C-0D17-4F6C-8F42-7F9D37764A44}"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19442C-0D17-4F6C-8F42-7F9D37764A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763F8EA-1140-44A5-A0C5-B899FC33ADA5}" type="datetimeFigureOut">
              <a:rPr lang="en-GB" smtClean="0"/>
              <a:pPr/>
              <a:t>10/09/2018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A319442C-0D17-4F6C-8F42-7F9D37764A44}"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763F8EA-1140-44A5-A0C5-B899FC33ADA5}" type="datetimeFigureOut">
              <a:rPr lang="en-GB" smtClean="0"/>
              <a:pPr/>
              <a:t>10/09/2018</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19442C-0D17-4F6C-8F42-7F9D37764A44}"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792" y="4264496"/>
            <a:ext cx="7851648" cy="1828800"/>
          </a:xfrm>
        </p:spPr>
        <p:txBody>
          <a:bodyPr>
            <a:normAutofit fontScale="90000"/>
          </a:bodyPr>
          <a:lstStyle/>
          <a:p>
            <a:pPr algn="ctr"/>
            <a:r>
              <a:rPr lang="en-GB" dirty="0" smtClean="0"/>
              <a:t>Meet the Teacher </a:t>
            </a:r>
            <a:br>
              <a:rPr lang="en-GB" dirty="0" smtClean="0"/>
            </a:br>
            <a:r>
              <a:rPr lang="en-GB" dirty="0" smtClean="0"/>
              <a:t>Lower Juniors </a:t>
            </a:r>
            <a:br>
              <a:rPr lang="en-GB" dirty="0" smtClean="0"/>
            </a:br>
            <a:r>
              <a:rPr lang="en-GB" dirty="0" smtClean="0"/>
              <a:t>September 2018</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34294"/>
            <a:ext cx="7729284" cy="218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424"/>
            <a:ext cx="8229600" cy="794352"/>
          </a:xfrm>
        </p:spPr>
        <p:txBody>
          <a:bodyPr>
            <a:normAutofit fontScale="90000"/>
          </a:bodyPr>
          <a:lstStyle/>
          <a:p>
            <a:r>
              <a:rPr lang="en-GB" dirty="0" smtClean="0"/>
              <a:t>What is the same? – Uniform</a:t>
            </a:r>
            <a:endParaRPr lang="en-GB" dirty="0"/>
          </a:p>
        </p:txBody>
      </p:sp>
      <p:sp>
        <p:nvSpPr>
          <p:cNvPr id="3" name="Content Placeholder 2"/>
          <p:cNvSpPr>
            <a:spLocks noGrp="1"/>
          </p:cNvSpPr>
          <p:nvPr>
            <p:ph idx="1"/>
          </p:nvPr>
        </p:nvSpPr>
        <p:spPr>
          <a:xfrm>
            <a:off x="457200" y="1528192"/>
            <a:ext cx="8075240" cy="2260848"/>
          </a:xfrm>
        </p:spPr>
        <p:txBody>
          <a:bodyPr>
            <a:normAutofit/>
          </a:bodyPr>
          <a:lstStyle/>
          <a:p>
            <a:r>
              <a:rPr lang="en-GB" dirty="0" smtClean="0">
                <a:latin typeface="+mj-lt"/>
              </a:rPr>
              <a:t>Clothing for Junior children is the same as for infants.</a:t>
            </a:r>
          </a:p>
          <a:p>
            <a:r>
              <a:rPr lang="en-GB" dirty="0" smtClean="0">
                <a:latin typeface="+mj-lt"/>
              </a:rPr>
              <a:t>Children can wear a white or red polo shirt and a choice of a red school top with grey trousers, shorts or a skirt.</a:t>
            </a:r>
          </a:p>
          <a:p>
            <a:r>
              <a:rPr lang="en-GB" dirty="0" smtClean="0">
                <a:latin typeface="+mj-lt"/>
              </a:rPr>
              <a:t>Book bags (Please do not send your child in with a large bag, there just is not room in the cloakrooms for them.)</a:t>
            </a:r>
          </a:p>
          <a:p>
            <a:pPr>
              <a:buNone/>
            </a:pPr>
            <a:endParaRPr lang="en-GB" dirty="0" smtClean="0">
              <a:latin typeface="+mj-lt"/>
            </a:endParaRPr>
          </a:p>
          <a:p>
            <a:endParaRPr lang="en-GB" dirty="0" smtClean="0">
              <a:latin typeface="+mj-lt"/>
            </a:endParaRPr>
          </a:p>
          <a:p>
            <a:pPr lvl="1">
              <a:buNone/>
            </a:pPr>
            <a:endParaRPr lang="en-GB" dirty="0" smtClean="0">
              <a:latin typeface="+mj-lt"/>
            </a:endParaRPr>
          </a:p>
          <a:p>
            <a:endParaRPr lang="en-GB" dirty="0">
              <a:latin typeface="+mj-lt"/>
            </a:endParaRPr>
          </a:p>
        </p:txBody>
      </p:sp>
      <p:pic>
        <p:nvPicPr>
          <p:cNvPr id="4" name="Picture 3"/>
          <p:cNvPicPr>
            <a:picLocks noChangeAspect="1"/>
          </p:cNvPicPr>
          <p:nvPr/>
        </p:nvPicPr>
        <p:blipFill>
          <a:blip r:embed="rId3"/>
          <a:stretch>
            <a:fillRect/>
          </a:stretch>
        </p:blipFill>
        <p:spPr>
          <a:xfrm>
            <a:off x="2643187" y="3733800"/>
            <a:ext cx="3857625"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the same? – P.E Kit.</a:t>
            </a:r>
            <a:endParaRPr lang="en-GB" dirty="0"/>
          </a:p>
        </p:txBody>
      </p:sp>
      <p:sp>
        <p:nvSpPr>
          <p:cNvPr id="3" name="Content Placeholder 2"/>
          <p:cNvSpPr>
            <a:spLocks noGrp="1"/>
          </p:cNvSpPr>
          <p:nvPr>
            <p:ph idx="1"/>
          </p:nvPr>
        </p:nvSpPr>
        <p:spPr>
          <a:xfrm>
            <a:off x="457200" y="1960240"/>
            <a:ext cx="8147248" cy="3484984"/>
          </a:xfrm>
        </p:spPr>
        <p:txBody>
          <a:bodyPr>
            <a:normAutofit/>
          </a:bodyPr>
          <a:lstStyle/>
          <a:p>
            <a:r>
              <a:rPr lang="en-GB" dirty="0" smtClean="0">
                <a:latin typeface="+mj-lt"/>
              </a:rPr>
              <a:t>A </a:t>
            </a:r>
            <a:r>
              <a:rPr lang="en-GB" b="1" u="sng" dirty="0" smtClean="0">
                <a:latin typeface="+mj-lt"/>
              </a:rPr>
              <a:t>named</a:t>
            </a:r>
            <a:r>
              <a:rPr lang="en-GB" dirty="0" smtClean="0">
                <a:latin typeface="+mj-lt"/>
              </a:rPr>
              <a:t> P.E kit must be in school at all times.</a:t>
            </a:r>
          </a:p>
          <a:p>
            <a:r>
              <a:rPr lang="en-GB" dirty="0" smtClean="0">
                <a:latin typeface="+mj-lt"/>
              </a:rPr>
              <a:t>A full kit consists of:</a:t>
            </a:r>
          </a:p>
          <a:p>
            <a:pPr lvl="5"/>
            <a:r>
              <a:rPr lang="en-GB" dirty="0" smtClean="0">
                <a:latin typeface="+mj-lt"/>
              </a:rPr>
              <a:t>A white T-Shirt.</a:t>
            </a:r>
          </a:p>
          <a:p>
            <a:pPr lvl="5"/>
            <a:r>
              <a:rPr lang="en-GB" dirty="0" smtClean="0">
                <a:latin typeface="+mj-lt"/>
              </a:rPr>
              <a:t>Red shorts.</a:t>
            </a:r>
          </a:p>
          <a:p>
            <a:pPr lvl="5"/>
            <a:r>
              <a:rPr lang="en-GB" dirty="0" smtClean="0">
                <a:latin typeface="+mj-lt"/>
              </a:rPr>
              <a:t>Sports Trainers (check they fit throughout the year!)</a:t>
            </a:r>
          </a:p>
          <a:p>
            <a:pPr lvl="5"/>
            <a:r>
              <a:rPr lang="en-GB" dirty="0" smtClean="0">
                <a:latin typeface="+mj-lt"/>
              </a:rPr>
              <a:t>Sports Jumper.</a:t>
            </a:r>
          </a:p>
          <a:p>
            <a:pPr lvl="5"/>
            <a:r>
              <a:rPr lang="en-GB" dirty="0" smtClean="0">
                <a:latin typeface="+mj-lt"/>
              </a:rPr>
              <a:t>Tracksuit bottoms (optional)</a:t>
            </a:r>
          </a:p>
          <a:p>
            <a:pPr lvl="5">
              <a:buNone/>
            </a:pPr>
            <a:endParaRPr lang="en-GB" dirty="0" smtClean="0">
              <a:latin typeface="+mj-lt"/>
            </a:endParaRPr>
          </a:p>
          <a:p>
            <a:pPr lvl="1">
              <a:buNone/>
            </a:pPr>
            <a:endParaRPr lang="en-GB" dirty="0" smtClean="0">
              <a:latin typeface="+mj-lt"/>
            </a:endParaRPr>
          </a:p>
          <a:p>
            <a:endParaRPr lang="en-GB" dirty="0">
              <a:latin typeface="+mj-lt"/>
            </a:endParaRPr>
          </a:p>
        </p:txBody>
      </p:sp>
      <p:sp>
        <p:nvSpPr>
          <p:cNvPr id="5" name="TextBox 4"/>
          <p:cNvSpPr txBox="1"/>
          <p:nvPr/>
        </p:nvSpPr>
        <p:spPr>
          <a:xfrm>
            <a:off x="755576" y="5013176"/>
            <a:ext cx="7200800" cy="2031325"/>
          </a:xfrm>
          <a:prstGeom prst="rect">
            <a:avLst/>
          </a:prstGeom>
          <a:noFill/>
        </p:spPr>
        <p:txBody>
          <a:bodyPr wrap="square" rtlCol="0">
            <a:spAutoFit/>
          </a:bodyPr>
          <a:lstStyle/>
          <a:p>
            <a:r>
              <a:rPr lang="en-GB" dirty="0" smtClean="0">
                <a:latin typeface="+mj-lt"/>
              </a:rPr>
              <a:t>If possible ear-rings should not be worn on P.E days. However, if newly pierced you will need to provide tape for the class teacher. Long hair must be tied back.</a:t>
            </a:r>
          </a:p>
          <a:p>
            <a:endParaRPr lang="en-GB" dirty="0" smtClean="0">
              <a:latin typeface="+mj-lt"/>
            </a:endParaRPr>
          </a:p>
          <a:p>
            <a:r>
              <a:rPr lang="en-GB" dirty="0" smtClean="0">
                <a:latin typeface="+mj-lt"/>
              </a:rPr>
              <a:t>Other Jewellery.</a:t>
            </a:r>
            <a:endParaRPr lang="en-GB" dirty="0">
              <a:latin typeface="+mj-lt"/>
            </a:endParaRPr>
          </a:p>
          <a:p>
            <a:r>
              <a:rPr lang="en-GB" dirty="0" smtClean="0">
                <a:latin typeface="+mj-lt"/>
              </a:rPr>
              <a:t>Donations of spare kits?</a:t>
            </a:r>
          </a:p>
          <a:p>
            <a:endParaRPr lang="en-GB"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latin typeface="+mj-lt"/>
              </a:rPr>
              <a:t>The school will continue to use the existing catering company </a:t>
            </a:r>
          </a:p>
          <a:p>
            <a:r>
              <a:rPr lang="en-GB" dirty="0" smtClean="0">
                <a:latin typeface="+mj-lt"/>
              </a:rPr>
              <a:t>Meals will cost £2.05</a:t>
            </a:r>
          </a:p>
          <a:p>
            <a:r>
              <a:rPr lang="en-GB" dirty="0" smtClean="0">
                <a:latin typeface="+mj-lt"/>
              </a:rPr>
              <a:t>Orders must be in by midnight the day before.</a:t>
            </a:r>
          </a:p>
          <a:p>
            <a:r>
              <a:rPr lang="en-GB" dirty="0" smtClean="0">
                <a:latin typeface="+mj-lt"/>
              </a:rPr>
              <a:t>Fruit can be brought in for break time. </a:t>
            </a:r>
          </a:p>
          <a:p>
            <a:r>
              <a:rPr lang="en-GB" dirty="0" smtClean="0">
                <a:latin typeface="+mj-lt"/>
              </a:rPr>
              <a:t>Please bring in a </a:t>
            </a:r>
            <a:r>
              <a:rPr lang="en-GB" b="1" u="sng" dirty="0" smtClean="0">
                <a:latin typeface="+mj-lt"/>
              </a:rPr>
              <a:t>named</a:t>
            </a:r>
            <a:r>
              <a:rPr lang="en-GB" dirty="0" smtClean="0">
                <a:latin typeface="+mj-lt"/>
              </a:rPr>
              <a:t> bottle of water for your child. This should be in addition to your child’s lunchtime drink. </a:t>
            </a:r>
          </a:p>
          <a:p>
            <a:r>
              <a:rPr lang="en-GB" dirty="0" smtClean="0">
                <a:latin typeface="+mj-lt"/>
              </a:rPr>
              <a:t>Packed lunches – eat in the classroom when weather is wet and playground when warm and dry.</a:t>
            </a:r>
          </a:p>
          <a:p>
            <a:r>
              <a:rPr lang="en-GB" dirty="0" smtClean="0">
                <a:latin typeface="+mj-lt"/>
              </a:rPr>
              <a:t>School dinners – eat in dining area. </a:t>
            </a:r>
          </a:p>
          <a:p>
            <a:endParaRPr lang="en-GB" dirty="0">
              <a:latin typeface="+mj-lt"/>
            </a:endParaRPr>
          </a:p>
        </p:txBody>
      </p:sp>
      <p:pic>
        <p:nvPicPr>
          <p:cNvPr id="9218" name="Picture 2" descr="\\wcofe-curric\staff$\ColinB\My Pictures\Meet the teacher\sandwich.jpg"/>
          <p:cNvPicPr>
            <a:picLocks noChangeAspect="1" noChangeArrowheads="1"/>
          </p:cNvPicPr>
          <p:nvPr/>
        </p:nvPicPr>
        <p:blipFill>
          <a:blip r:embed="rId3" cstate="print"/>
          <a:srcRect/>
          <a:stretch>
            <a:fillRect/>
          </a:stretch>
        </p:blipFill>
        <p:spPr bwMode="auto">
          <a:xfrm>
            <a:off x="7024964" y="5301208"/>
            <a:ext cx="1920214" cy="1440160"/>
          </a:xfrm>
          <a:prstGeom prst="rect">
            <a:avLst/>
          </a:prstGeom>
          <a:noFill/>
        </p:spPr>
      </p:pic>
      <p:sp>
        <p:nvSpPr>
          <p:cNvPr id="2" name="Title 1"/>
          <p:cNvSpPr>
            <a:spLocks noGrp="1"/>
          </p:cNvSpPr>
          <p:nvPr>
            <p:ph type="title"/>
          </p:nvPr>
        </p:nvSpPr>
        <p:spPr/>
        <p:txBody>
          <a:bodyPr/>
          <a:lstStyle/>
          <a:p>
            <a:r>
              <a:rPr lang="en-GB" dirty="0" smtClean="0"/>
              <a:t>Lunch &amp; Snacks.</a:t>
            </a:r>
            <a:endParaRPr lang="en-GB" dirty="0"/>
          </a:p>
        </p:txBody>
      </p:sp>
      <p:pic>
        <p:nvPicPr>
          <p:cNvPr id="4" name="Picture 3" descr="caterlink.jpg"/>
          <p:cNvPicPr>
            <a:picLocks noChangeAspect="1"/>
          </p:cNvPicPr>
          <p:nvPr/>
        </p:nvPicPr>
        <p:blipFill>
          <a:blip r:embed="rId4" cstate="print"/>
          <a:stretch>
            <a:fillRect/>
          </a:stretch>
        </p:blipFill>
        <p:spPr>
          <a:xfrm>
            <a:off x="7313200" y="1257652"/>
            <a:ext cx="1331640" cy="564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different? - Timings</a:t>
            </a:r>
            <a:endParaRPr lang="en-GB" dirty="0"/>
          </a:p>
        </p:txBody>
      </p:sp>
      <p:sp>
        <p:nvSpPr>
          <p:cNvPr id="3" name="Content Placeholder 2"/>
          <p:cNvSpPr>
            <a:spLocks noGrp="1"/>
          </p:cNvSpPr>
          <p:nvPr>
            <p:ph idx="1"/>
          </p:nvPr>
        </p:nvSpPr>
        <p:spPr/>
        <p:txBody>
          <a:bodyPr/>
          <a:lstStyle/>
          <a:p>
            <a:r>
              <a:rPr lang="en-GB" dirty="0" smtClean="0">
                <a:latin typeface="+mj-lt"/>
              </a:rPr>
              <a:t>Children can arrive between 8:40 – 8:50. If they arrive after 9:00 they should enter the school through the office. </a:t>
            </a:r>
          </a:p>
          <a:p>
            <a:r>
              <a:rPr lang="en-GB" dirty="0" smtClean="0">
                <a:latin typeface="+mj-lt"/>
              </a:rPr>
              <a:t>Children who arrive after the registration period will be marked as late.</a:t>
            </a:r>
          </a:p>
          <a:p>
            <a:r>
              <a:rPr lang="en-GB" dirty="0" smtClean="0">
                <a:latin typeface="+mj-lt"/>
              </a:rPr>
              <a:t>Children are not to enter the school before 8:40 please.</a:t>
            </a:r>
          </a:p>
          <a:p>
            <a:r>
              <a:rPr lang="en-GB" dirty="0" smtClean="0">
                <a:latin typeface="+mj-lt"/>
              </a:rPr>
              <a:t>They are also not permitted to wait around on site before 8:40.</a:t>
            </a:r>
          </a:p>
          <a:p>
            <a:r>
              <a:rPr lang="en-GB" dirty="0" smtClean="0">
                <a:latin typeface="+mj-lt"/>
              </a:rPr>
              <a:t>On arrival at school the children are to go straight to class to begin their morning work.</a:t>
            </a:r>
          </a:p>
          <a:p>
            <a:pPr>
              <a:buNone/>
            </a:pPr>
            <a:endParaRPr lang="en-GB" dirty="0" smtClean="0">
              <a:latin typeface="+mj-lt"/>
            </a:endParaRPr>
          </a:p>
          <a:p>
            <a:pPr>
              <a:buNone/>
            </a:pPr>
            <a:endParaRPr lang="en-GB" dirty="0" smtClean="0">
              <a:latin typeface="+mj-lt"/>
            </a:endParaRPr>
          </a:p>
        </p:txBody>
      </p:sp>
      <p:pic>
        <p:nvPicPr>
          <p:cNvPr id="4" name="Picture 3" descr="ClockFace10.jpg"/>
          <p:cNvPicPr>
            <a:picLocks noChangeAspect="1"/>
          </p:cNvPicPr>
          <p:nvPr/>
        </p:nvPicPr>
        <p:blipFill>
          <a:blip r:embed="rId3" cstate="print"/>
          <a:stretch>
            <a:fillRect/>
          </a:stretch>
        </p:blipFill>
        <p:spPr>
          <a:xfrm>
            <a:off x="7812360" y="764704"/>
            <a:ext cx="1017662" cy="996238"/>
          </a:xfrm>
          <a:prstGeom prst="rect">
            <a:avLst/>
          </a:prstGeom>
        </p:spPr>
      </p:pic>
      <p:sp>
        <p:nvSpPr>
          <p:cNvPr id="5" name="TextBox 4"/>
          <p:cNvSpPr txBox="1"/>
          <p:nvPr/>
        </p:nvSpPr>
        <p:spPr>
          <a:xfrm>
            <a:off x="6948264" y="0"/>
            <a:ext cx="1881758" cy="369332"/>
          </a:xfrm>
          <a:prstGeom prst="rect">
            <a:avLst/>
          </a:prstGeom>
          <a:noFill/>
        </p:spPr>
        <p:txBody>
          <a:bodyPr wrap="square" rtlCol="0">
            <a:spAutoFit/>
          </a:bodyPr>
          <a:lstStyle/>
          <a:p>
            <a:r>
              <a:rPr lang="en-GB" dirty="0" smtClean="0"/>
              <a:t>J Poole</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Where your child enters the building in the morning.</a:t>
            </a:r>
            <a:endParaRPr lang="en-GB" dirty="0"/>
          </a:p>
        </p:txBody>
      </p:sp>
      <p:sp>
        <p:nvSpPr>
          <p:cNvPr id="3" name="Content Placeholder 2"/>
          <p:cNvSpPr>
            <a:spLocks noGrp="1"/>
          </p:cNvSpPr>
          <p:nvPr>
            <p:ph idx="1"/>
          </p:nvPr>
        </p:nvSpPr>
        <p:spPr/>
        <p:txBody>
          <a:bodyPr/>
          <a:lstStyle/>
          <a:p>
            <a:r>
              <a:rPr lang="en-GB" dirty="0" smtClean="0"/>
              <a:t>All children enter </a:t>
            </a:r>
          </a:p>
          <a:p>
            <a:pPr marL="0" indent="0">
              <a:buNone/>
            </a:pPr>
            <a:r>
              <a:rPr lang="en-GB" dirty="0"/>
              <a:t>t</a:t>
            </a:r>
            <a:r>
              <a:rPr lang="en-GB" dirty="0" smtClean="0"/>
              <a:t>hrough the school</a:t>
            </a:r>
          </a:p>
          <a:p>
            <a:pPr marL="0" indent="0">
              <a:buNone/>
            </a:pPr>
            <a:r>
              <a:rPr lang="en-GB" dirty="0"/>
              <a:t>b</a:t>
            </a:r>
            <a:r>
              <a:rPr lang="en-GB" dirty="0" smtClean="0"/>
              <a:t>y Maple Class.  </a:t>
            </a:r>
          </a:p>
          <a:p>
            <a:endParaRPr lang="en-GB" dirty="0" smtClean="0"/>
          </a:p>
        </p:txBody>
      </p:sp>
      <p:pic>
        <p:nvPicPr>
          <p:cNvPr id="7170" name="Picture 2" descr="F:\DCIM\109CANON\IMG_0360.JPG"/>
          <p:cNvPicPr>
            <a:picLocks noChangeAspect="1" noChangeArrowheads="1"/>
          </p:cNvPicPr>
          <p:nvPr/>
        </p:nvPicPr>
        <p:blipFill>
          <a:blip r:embed="rId2" cstate="print"/>
          <a:srcRect/>
          <a:stretch>
            <a:fillRect/>
          </a:stretch>
        </p:blipFill>
        <p:spPr bwMode="auto">
          <a:xfrm rot="5400000">
            <a:off x="3122839" y="2429889"/>
            <a:ext cx="4680520" cy="3510390"/>
          </a:xfrm>
          <a:prstGeom prst="rect">
            <a:avLst/>
          </a:prstGeom>
          <a:noFill/>
        </p:spPr>
      </p:pic>
      <p:sp>
        <p:nvSpPr>
          <p:cNvPr id="4" name="TextBox 3"/>
          <p:cNvSpPr txBox="1"/>
          <p:nvPr/>
        </p:nvSpPr>
        <p:spPr>
          <a:xfrm>
            <a:off x="7092280" y="188640"/>
            <a:ext cx="1872208" cy="369332"/>
          </a:xfrm>
          <a:prstGeom prst="rect">
            <a:avLst/>
          </a:prstGeom>
          <a:noFill/>
        </p:spPr>
        <p:txBody>
          <a:bodyPr wrap="square" rtlCol="0">
            <a:spAutoFit/>
          </a:bodyPr>
          <a:lstStyle/>
          <a:p>
            <a:r>
              <a:rPr lang="en-GB" dirty="0" smtClean="0"/>
              <a:t>L Powell</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day timings.</a:t>
            </a:r>
            <a:endParaRPr lang="en-GB" dirty="0"/>
          </a:p>
        </p:txBody>
      </p:sp>
      <p:sp>
        <p:nvSpPr>
          <p:cNvPr id="3" name="Content Placeholder 2"/>
          <p:cNvSpPr>
            <a:spLocks noGrp="1"/>
          </p:cNvSpPr>
          <p:nvPr>
            <p:ph idx="1"/>
          </p:nvPr>
        </p:nvSpPr>
        <p:spPr>
          <a:xfrm>
            <a:off x="467544" y="2060848"/>
            <a:ext cx="8219256" cy="4263752"/>
          </a:xfrm>
        </p:spPr>
        <p:txBody>
          <a:bodyPr>
            <a:normAutofit fontScale="70000" lnSpcReduction="20000"/>
          </a:bodyPr>
          <a:lstStyle/>
          <a:p>
            <a:r>
              <a:rPr lang="en-GB" dirty="0" smtClean="0">
                <a:latin typeface="+mj-lt"/>
              </a:rPr>
              <a:t>Morning Break:    10:30- 10.50am</a:t>
            </a:r>
          </a:p>
          <a:p>
            <a:endParaRPr lang="en-GB" dirty="0" smtClean="0">
              <a:latin typeface="+mj-lt"/>
            </a:endParaRPr>
          </a:p>
          <a:p>
            <a:r>
              <a:rPr lang="en-GB" dirty="0" smtClean="0">
                <a:latin typeface="+mj-lt"/>
              </a:rPr>
              <a:t>Lunchtime:           12:15-1:15pm</a:t>
            </a:r>
          </a:p>
          <a:p>
            <a:endParaRPr lang="en-GB" dirty="0" smtClean="0">
              <a:latin typeface="+mj-lt"/>
            </a:endParaRPr>
          </a:p>
          <a:p>
            <a:r>
              <a:rPr lang="en-GB" dirty="0" smtClean="0">
                <a:latin typeface="+mj-lt"/>
              </a:rPr>
              <a:t>Home time:          3:15pm</a:t>
            </a:r>
          </a:p>
          <a:p>
            <a:pPr>
              <a:buNone/>
            </a:pPr>
            <a:endParaRPr lang="en-GB" dirty="0" smtClean="0">
              <a:latin typeface="+mj-lt"/>
            </a:endParaRPr>
          </a:p>
          <a:p>
            <a:pPr>
              <a:buNone/>
            </a:pPr>
            <a:r>
              <a:rPr lang="en-GB" dirty="0" smtClean="0">
                <a:latin typeface="+mj-lt"/>
              </a:rPr>
              <a:t>Children are not permitted to walk home on their own in Lower Juniors.</a:t>
            </a:r>
          </a:p>
          <a:p>
            <a:pPr>
              <a:buNone/>
            </a:pPr>
            <a:endParaRPr lang="en-GB" dirty="0" smtClean="0">
              <a:latin typeface="+mj-lt"/>
            </a:endParaRPr>
          </a:p>
          <a:p>
            <a:pPr>
              <a:buNone/>
            </a:pPr>
            <a:r>
              <a:rPr lang="en-GB" dirty="0" smtClean="0">
                <a:latin typeface="+mj-lt"/>
              </a:rPr>
              <a:t>When a parent/carer is late – the child will be taken to the office, the parent will be phoned and the child will then wait to be collected from the reception area. If your child is to be picked up by another parent on a regular basis, please let the school office know.</a:t>
            </a:r>
          </a:p>
          <a:p>
            <a:pPr>
              <a:buNone/>
            </a:pPr>
            <a:r>
              <a:rPr lang="en-GB" dirty="0" smtClean="0">
                <a:latin typeface="+mj-lt"/>
              </a:rPr>
              <a:t>As you can appreciate, your children’s safety is of upmost importance so we do not let ‘friends’ take children home when a parent is late unless we have prior permission.</a:t>
            </a:r>
          </a:p>
          <a:p>
            <a:pPr>
              <a:buNone/>
            </a:pPr>
            <a:r>
              <a:rPr lang="en-GB" dirty="0" smtClean="0">
                <a:latin typeface="+mj-lt"/>
              </a:rPr>
              <a:t>Please inform the office or your class teacher if your child will be picked up by someone other than a parent or guardian. </a:t>
            </a:r>
          </a:p>
          <a:p>
            <a:pPr>
              <a:buNone/>
            </a:pPr>
            <a:endParaRPr lang="en-GB"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Time. – 3:15pm</a:t>
            </a:r>
            <a:endParaRPr lang="en-GB" dirty="0"/>
          </a:p>
        </p:txBody>
      </p:sp>
      <p:sp>
        <p:nvSpPr>
          <p:cNvPr id="3" name="Content Placeholder 2"/>
          <p:cNvSpPr>
            <a:spLocks noGrp="1"/>
          </p:cNvSpPr>
          <p:nvPr>
            <p:ph idx="1"/>
          </p:nvPr>
        </p:nvSpPr>
        <p:spPr/>
        <p:txBody>
          <a:bodyPr/>
          <a:lstStyle/>
          <a:p>
            <a:r>
              <a:rPr lang="en-GB" dirty="0" smtClean="0">
                <a:latin typeface="+mj-lt"/>
              </a:rPr>
              <a:t>Children are dismissed and are to be met in the Junior playground by carer.</a:t>
            </a:r>
          </a:p>
          <a:p>
            <a:r>
              <a:rPr lang="en-GB" dirty="0" smtClean="0">
                <a:latin typeface="+mj-lt"/>
              </a:rPr>
              <a:t>It is appreciated if distance could be kept from the classrooms at the end of the day as this is a busy time of day and the children need to remain focused.</a:t>
            </a:r>
          </a:p>
          <a:p>
            <a:r>
              <a:rPr lang="en-GB" dirty="0" smtClean="0">
                <a:latin typeface="+mj-lt"/>
              </a:rPr>
              <a:t>Playground equipment is not to be used after school and children must walk their scooters or bikes across the playground when leaving the site.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77" y="188640"/>
            <a:ext cx="8229600" cy="1143000"/>
          </a:xfrm>
        </p:spPr>
        <p:txBody>
          <a:bodyPr/>
          <a:lstStyle/>
          <a:p>
            <a:r>
              <a:rPr lang="en-GB" dirty="0" smtClean="0"/>
              <a:t>Reading in school… </a:t>
            </a:r>
            <a:endParaRPr lang="en-GB" dirty="0"/>
          </a:p>
        </p:txBody>
      </p:sp>
      <p:sp>
        <p:nvSpPr>
          <p:cNvPr id="3" name="Content Placeholder 2"/>
          <p:cNvSpPr>
            <a:spLocks noGrp="1"/>
          </p:cNvSpPr>
          <p:nvPr>
            <p:ph idx="1"/>
          </p:nvPr>
        </p:nvSpPr>
        <p:spPr>
          <a:xfrm>
            <a:off x="457200" y="1331640"/>
            <a:ext cx="8229600" cy="5049688"/>
          </a:xfrm>
        </p:spPr>
        <p:txBody>
          <a:bodyPr>
            <a:normAutofit/>
          </a:bodyPr>
          <a:lstStyle/>
          <a:p>
            <a:pPr marL="0" indent="0">
              <a:buNone/>
            </a:pPr>
            <a:r>
              <a:rPr lang="en-GB" dirty="0" smtClean="0">
                <a:latin typeface="+mj-lt"/>
              </a:rPr>
              <a:t>Reading is as crucial in the juniors as it is in KS1. </a:t>
            </a:r>
          </a:p>
          <a:p>
            <a:r>
              <a:rPr lang="en-US" dirty="0" smtClean="0">
                <a:latin typeface="+mj-lt"/>
              </a:rPr>
              <a:t>Different </a:t>
            </a:r>
            <a:r>
              <a:rPr lang="en-US" dirty="0" err="1">
                <a:latin typeface="+mj-lt"/>
              </a:rPr>
              <a:t>colour</a:t>
            </a:r>
            <a:r>
              <a:rPr lang="en-US" dirty="0">
                <a:latin typeface="+mj-lt"/>
              </a:rPr>
              <a:t> bands, children are assessed and put on to the most appropriate level for them.</a:t>
            </a:r>
          </a:p>
          <a:p>
            <a:r>
              <a:rPr lang="en-GB" dirty="0" smtClean="0">
                <a:latin typeface="+mj-lt"/>
              </a:rPr>
              <a:t>Junior scheme – currently being reviewed – some colour overlap</a:t>
            </a:r>
          </a:p>
          <a:p>
            <a:r>
              <a:rPr lang="en-GB" dirty="0" smtClean="0">
                <a:latin typeface="+mj-lt"/>
              </a:rPr>
              <a:t>Dojos for reading – competition with themselves not others!</a:t>
            </a:r>
          </a:p>
          <a:p>
            <a:r>
              <a:rPr lang="en-GB" dirty="0" smtClean="0">
                <a:latin typeface="+mj-lt"/>
              </a:rPr>
              <a:t>Reading Worms – once a week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fontScale="90000"/>
          </a:bodyPr>
          <a:lstStyle/>
          <a:p>
            <a:r>
              <a:rPr lang="en-GB" dirty="0" smtClean="0"/>
              <a:t>…and reading at home</a:t>
            </a:r>
            <a:endParaRPr lang="en-GB" dirty="0"/>
          </a:p>
        </p:txBody>
      </p:sp>
      <p:sp>
        <p:nvSpPr>
          <p:cNvPr id="3" name="Content Placeholder 2"/>
          <p:cNvSpPr>
            <a:spLocks noGrp="1"/>
          </p:cNvSpPr>
          <p:nvPr>
            <p:ph idx="1"/>
          </p:nvPr>
        </p:nvSpPr>
        <p:spPr>
          <a:xfrm>
            <a:off x="457200" y="1484784"/>
            <a:ext cx="8229600" cy="4733880"/>
          </a:xfrm>
        </p:spPr>
        <p:txBody>
          <a:bodyPr>
            <a:noAutofit/>
          </a:bodyPr>
          <a:lstStyle/>
          <a:p>
            <a:r>
              <a:rPr lang="en-US" sz="2400" dirty="0">
                <a:latin typeface="+mj-lt"/>
              </a:rPr>
              <a:t>We expect our children to read at home five times a </a:t>
            </a:r>
            <a:r>
              <a:rPr lang="en-US" sz="2400" dirty="0" smtClean="0">
                <a:latin typeface="+mj-lt"/>
              </a:rPr>
              <a:t>week: develops </a:t>
            </a:r>
            <a:r>
              <a:rPr lang="en-US" sz="2400" dirty="0">
                <a:latin typeface="+mj-lt"/>
              </a:rPr>
              <a:t>fluency and </a:t>
            </a:r>
            <a:r>
              <a:rPr lang="en-US" sz="2400" dirty="0" smtClean="0">
                <a:latin typeface="+mj-lt"/>
              </a:rPr>
              <a:t>understanding.</a:t>
            </a:r>
          </a:p>
          <a:p>
            <a:r>
              <a:rPr lang="en-US" sz="2400" dirty="0" smtClean="0">
                <a:latin typeface="+mj-lt"/>
              </a:rPr>
              <a:t>Even </a:t>
            </a:r>
            <a:r>
              <a:rPr lang="en-US" sz="2400" dirty="0">
                <a:latin typeface="+mj-lt"/>
              </a:rPr>
              <a:t>if your child is an </a:t>
            </a:r>
            <a:r>
              <a:rPr lang="en-US" sz="2400" dirty="0" smtClean="0">
                <a:latin typeface="+mj-lt"/>
              </a:rPr>
              <a:t>independent/fluent </a:t>
            </a:r>
            <a:r>
              <a:rPr lang="en-US" sz="2400" dirty="0">
                <a:latin typeface="+mj-lt"/>
              </a:rPr>
              <a:t>reader, it is still crucial for them to have opportunities to read to an adult and discuss the texts which they are reading. </a:t>
            </a:r>
          </a:p>
          <a:p>
            <a:r>
              <a:rPr lang="en-GB" sz="2400" dirty="0" smtClean="0">
                <a:latin typeface="+mj-lt"/>
              </a:rPr>
              <a:t>So…please take time to establish a reading routine at home. </a:t>
            </a:r>
          </a:p>
          <a:p>
            <a:r>
              <a:rPr lang="en-GB" sz="2400" dirty="0" smtClean="0">
                <a:latin typeface="+mj-lt"/>
              </a:rPr>
              <a:t>Home school diary:</a:t>
            </a:r>
          </a:p>
          <a:p>
            <a:pPr lvl="1"/>
            <a:r>
              <a:rPr lang="en-GB" sz="2200" dirty="0" smtClean="0">
                <a:latin typeface="+mj-lt"/>
              </a:rPr>
              <a:t>Weekly pages: Reading log, messages</a:t>
            </a:r>
          </a:p>
          <a:p>
            <a:pPr lvl="1"/>
            <a:r>
              <a:rPr lang="en-GB" sz="2200" dirty="0" smtClean="0">
                <a:latin typeface="+mj-lt"/>
              </a:rPr>
              <a:t>Front: </a:t>
            </a:r>
            <a:r>
              <a:rPr lang="en-US" sz="2200" dirty="0" smtClean="0">
                <a:latin typeface="+mj-lt"/>
              </a:rPr>
              <a:t>key </a:t>
            </a:r>
            <a:r>
              <a:rPr lang="en-US" sz="2200" dirty="0">
                <a:latin typeface="+mj-lt"/>
              </a:rPr>
              <a:t>skills for your child’s year group </a:t>
            </a:r>
            <a:endParaRPr lang="en-GB" sz="2200" dirty="0" smtClean="0">
              <a:latin typeface="+mj-lt"/>
            </a:endParaRPr>
          </a:p>
          <a:p>
            <a:pPr lvl="1"/>
            <a:r>
              <a:rPr lang="en-GB" sz="2200" dirty="0" smtClean="0">
                <a:latin typeface="+mj-lt"/>
              </a:rPr>
              <a:t>Back: spelling list for LKS2, usernames/passwords,</a:t>
            </a:r>
          </a:p>
          <a:p>
            <a:pPr lvl="1"/>
            <a:r>
              <a:rPr lang="en-GB" sz="2200" dirty="0" smtClean="0">
                <a:latin typeface="+mj-lt"/>
              </a:rPr>
              <a:t>Teacher </a:t>
            </a:r>
            <a:r>
              <a:rPr lang="en-GB" sz="2200" dirty="0">
                <a:latin typeface="+mj-lt"/>
              </a:rPr>
              <a:t>will sign </a:t>
            </a:r>
            <a:r>
              <a:rPr lang="en-GB" sz="2200" dirty="0" smtClean="0">
                <a:latin typeface="+mj-lt"/>
              </a:rPr>
              <a:t>weekly.</a:t>
            </a:r>
          </a:p>
          <a:p>
            <a:r>
              <a:rPr lang="en-GB" sz="2400" dirty="0" smtClean="0">
                <a:latin typeface="+mj-lt"/>
              </a:rPr>
              <a:t>More info on other homework in the next few weeks</a:t>
            </a:r>
            <a:endParaRPr lang="en-GB" sz="2400" dirty="0">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a:t>
            </a:r>
            <a:endParaRPr lang="en-GB" dirty="0"/>
          </a:p>
        </p:txBody>
      </p:sp>
      <p:sp>
        <p:nvSpPr>
          <p:cNvPr id="3" name="Content Placeholder 2"/>
          <p:cNvSpPr>
            <a:spLocks noGrp="1"/>
          </p:cNvSpPr>
          <p:nvPr>
            <p:ph idx="1"/>
          </p:nvPr>
        </p:nvSpPr>
        <p:spPr>
          <a:xfrm>
            <a:off x="323528" y="1935480"/>
            <a:ext cx="8363272" cy="4389120"/>
          </a:xfrm>
        </p:spPr>
        <p:txBody>
          <a:bodyPr>
            <a:normAutofit/>
          </a:bodyPr>
          <a:lstStyle/>
          <a:p>
            <a:r>
              <a:rPr lang="en-GB" dirty="0" smtClean="0">
                <a:latin typeface="+mj-lt"/>
              </a:rPr>
              <a:t>Work </a:t>
            </a:r>
            <a:r>
              <a:rPr lang="en-GB" dirty="0" smtClean="0">
                <a:latin typeface="+mj-lt"/>
              </a:rPr>
              <a:t>is always differentiated.</a:t>
            </a:r>
          </a:p>
          <a:p>
            <a:r>
              <a:rPr lang="en-GB" dirty="0" smtClean="0">
                <a:latin typeface="+mj-lt"/>
              </a:rPr>
              <a:t>Practical maths.</a:t>
            </a:r>
          </a:p>
          <a:p>
            <a:r>
              <a:rPr lang="en-GB" dirty="0" smtClean="0">
                <a:latin typeface="+mj-lt"/>
              </a:rPr>
              <a:t>Money is an excellent way to make maths relevant.</a:t>
            </a:r>
          </a:p>
          <a:p>
            <a:r>
              <a:rPr lang="en-GB" dirty="0" smtClean="0">
                <a:latin typeface="+mj-lt"/>
              </a:rPr>
              <a:t>Problem solving.</a:t>
            </a:r>
          </a:p>
          <a:p>
            <a:r>
              <a:rPr lang="en-GB" dirty="0" smtClean="0">
                <a:latin typeface="+mj-lt"/>
              </a:rPr>
              <a:t>Practise at home, </a:t>
            </a:r>
            <a:r>
              <a:rPr lang="en-GB" dirty="0" err="1" smtClean="0">
                <a:latin typeface="+mj-lt"/>
              </a:rPr>
              <a:t>eg</a:t>
            </a:r>
            <a:r>
              <a:rPr lang="en-GB" dirty="0" smtClean="0">
                <a:latin typeface="+mj-lt"/>
              </a:rPr>
              <a:t> cooking, shopping, telling the time.</a:t>
            </a:r>
          </a:p>
          <a:p>
            <a:r>
              <a:rPr lang="en-GB" dirty="0" smtClean="0">
                <a:latin typeface="+mj-lt"/>
              </a:rPr>
              <a:t>Group work, playing with number.</a:t>
            </a:r>
          </a:p>
          <a:p>
            <a:r>
              <a:rPr lang="en-GB" dirty="0" smtClean="0">
                <a:latin typeface="+mj-lt"/>
              </a:rPr>
              <a:t>ICT – Use of technology to motivate. Children particularly enjoy competitive challenge! – </a:t>
            </a:r>
            <a:r>
              <a:rPr lang="en-GB" dirty="0" err="1" smtClean="0">
                <a:latin typeface="+mj-lt"/>
              </a:rPr>
              <a:t>Sumdog</a:t>
            </a:r>
            <a:endParaRPr lang="en-GB" dirty="0" smtClean="0">
              <a:latin typeface="+mj-lt"/>
            </a:endParaRPr>
          </a:p>
          <a:p>
            <a:r>
              <a:rPr lang="en-GB" dirty="0" smtClean="0">
                <a:latin typeface="+mj-lt"/>
              </a:rPr>
              <a:t>Try to achieve the Non Negotiables</a:t>
            </a:r>
          </a:p>
          <a:p>
            <a:endParaRPr lang="en-GB" dirty="0" smtClean="0">
              <a:latin typeface="+mj-lt"/>
            </a:endParaRPr>
          </a:p>
          <a:p>
            <a:endParaRPr lang="en-GB" dirty="0" smtClean="0">
              <a:latin typeface="+mj-lt"/>
            </a:endParaRPr>
          </a:p>
          <a:p>
            <a:endParaRPr lang="en-GB"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sp>
        <p:nvSpPr>
          <p:cNvPr id="3" name="Content Placeholder 2"/>
          <p:cNvSpPr>
            <a:spLocks noGrp="1"/>
          </p:cNvSpPr>
          <p:nvPr>
            <p:ph idx="1"/>
          </p:nvPr>
        </p:nvSpPr>
        <p:spPr/>
        <p:txBody>
          <a:bodyPr/>
          <a:lstStyle/>
          <a:p>
            <a:pPr marL="0" indent="0">
              <a:buNone/>
            </a:pPr>
            <a:r>
              <a:rPr lang="en-GB" dirty="0" smtClean="0"/>
              <a:t>Welcome to the Lower Junior meet the teacher session. </a:t>
            </a:r>
          </a:p>
          <a:p>
            <a:pPr marL="0" indent="0">
              <a:buNone/>
            </a:pPr>
            <a:endParaRPr lang="en-GB" dirty="0"/>
          </a:p>
          <a:p>
            <a:r>
              <a:rPr lang="en-GB" dirty="0" smtClean="0"/>
              <a:t>Please ensure you have signed in to help us check who has received the new parent pack and home school agreement. </a:t>
            </a:r>
          </a:p>
          <a:p>
            <a:r>
              <a:rPr lang="en-GB" dirty="0" smtClean="0"/>
              <a:t>Please read through the home school agreement and return the signed slip back to school.</a:t>
            </a:r>
          </a:p>
          <a:p>
            <a:pPr marL="0" indent="0">
              <a:buNone/>
            </a:pPr>
            <a:endParaRPr lang="en-GB" dirty="0"/>
          </a:p>
        </p:txBody>
      </p:sp>
    </p:spTree>
    <p:extLst>
      <p:ext uri="{BB962C8B-B14F-4D97-AF65-F5344CB8AC3E}">
        <p14:creationId xmlns:p14="http://schemas.microsoft.com/office/powerpoint/2010/main" val="199847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129" y="1320384"/>
            <a:ext cx="6175154" cy="416943"/>
          </a:xfrm>
        </p:spPr>
        <p:txBody>
          <a:bodyPr>
            <a:normAutofit fontScale="90000"/>
          </a:bodyPr>
          <a:lstStyle/>
          <a:p>
            <a:r>
              <a:rPr lang="en-GB" dirty="0" smtClean="0"/>
              <a:t>Clubs </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There are several clubs which are on offer in the juniors. A letter will be sent in due course.</a:t>
            </a:r>
          </a:p>
          <a:p>
            <a:pPr marL="0" indent="0">
              <a:buNone/>
            </a:pPr>
            <a:endParaRPr lang="en-GB" dirty="0"/>
          </a:p>
          <a:p>
            <a:pPr marL="0" indent="0">
              <a:buNone/>
            </a:pPr>
            <a:r>
              <a:rPr lang="en-GB" dirty="0" smtClean="0"/>
              <a:t>Our clubs are very popular and often have a waiting list. We encourage children to attend all sessions. If children miss sessions without a valid reason on more than two occasions, you will be contacted and their place may be offered to another child. Please refer to the club rules in your parent packs. </a:t>
            </a:r>
            <a:endParaRPr lang="en-GB" dirty="0"/>
          </a:p>
        </p:txBody>
      </p:sp>
      <p:pic>
        <p:nvPicPr>
          <p:cNvPr id="2050" name="Picture 2" descr="Image result for football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61100"/>
            <a:ext cx="1608113" cy="16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7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for 2018-2017 Cycle</a:t>
            </a:r>
            <a:endParaRPr lang="en-GB" dirty="0"/>
          </a:p>
        </p:txBody>
      </p:sp>
      <p:sp>
        <p:nvSpPr>
          <p:cNvPr id="3" name="Content Placeholder 2"/>
          <p:cNvSpPr>
            <a:spLocks noGrp="1"/>
          </p:cNvSpPr>
          <p:nvPr>
            <p:ph idx="1"/>
          </p:nvPr>
        </p:nvSpPr>
        <p:spPr/>
        <p:txBody>
          <a:bodyPr/>
          <a:lstStyle/>
          <a:p>
            <a:pPr marL="0" indent="0">
              <a:buNone/>
            </a:pPr>
            <a:endParaRPr lang="en-GB" dirty="0" smtClean="0">
              <a:latin typeface="+mj-lt"/>
            </a:endParaRPr>
          </a:p>
          <a:p>
            <a:endParaRPr lang="en-GB" dirty="0" smtClean="0">
              <a:latin typeface="+mj-lt"/>
            </a:endParaRPr>
          </a:p>
          <a:p>
            <a:r>
              <a:rPr lang="en-GB" u="sng" dirty="0" smtClean="0">
                <a:latin typeface="+mj-lt"/>
              </a:rPr>
              <a:t>Volunteering </a:t>
            </a:r>
            <a:r>
              <a:rPr lang="en-GB" dirty="0" smtClean="0">
                <a:latin typeface="+mj-lt"/>
              </a:rPr>
              <a:t>– If you are interested and able to come in and listen to some of our children read, we would love to hear from you – please contact your class teacher.</a:t>
            </a:r>
          </a:p>
          <a:p>
            <a:endParaRPr lang="en-GB" dirty="0">
              <a:latin typeface="+mj-lt"/>
            </a:endParaRPr>
          </a:p>
          <a:p>
            <a:r>
              <a:rPr lang="en-GB" dirty="0" smtClean="0">
                <a:latin typeface="+mj-lt"/>
              </a:rPr>
              <a:t>We always need help with readers, but other subjects too like ICT &amp; Art sessions. Also for school trips. If you are able to volunteer please let your class teacher know </a:t>
            </a:r>
            <a:r>
              <a:rPr lang="en-GB" dirty="0" smtClean="0">
                <a:latin typeface="+mj-lt"/>
                <a:sym typeface="Wingdings" panose="05000000000000000000" pitchFamily="2" charset="2"/>
              </a:rPr>
              <a:t> </a:t>
            </a:r>
            <a:endParaRPr lang="en-GB" dirty="0" smtClean="0">
              <a:latin typeface="+mj-lt"/>
            </a:endParaRPr>
          </a:p>
          <a:p>
            <a:endParaRPr lang="en-GB" dirty="0" smtClean="0">
              <a:latin typeface="+mj-lt"/>
            </a:endParaRPr>
          </a:p>
          <a:p>
            <a:pPr>
              <a:buNone/>
            </a:pPr>
            <a:endParaRPr lang="en-GB"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3209801868"/>
              </p:ext>
            </p:extLst>
          </p:nvPr>
        </p:nvGraphicFramePr>
        <p:xfrm>
          <a:off x="611560" y="2060848"/>
          <a:ext cx="8075240" cy="544322"/>
        </p:xfrm>
        <a:graphic>
          <a:graphicData uri="http://schemas.openxmlformats.org/drawingml/2006/table">
            <a:tbl>
              <a:tblPr firstRow="1" firstCol="1" bandRow="1"/>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594520">
                  <a:extLst>
                    <a:ext uri="{9D8B030D-6E8A-4147-A177-3AD203B41FA5}">
                      <a16:colId xmlns:a16="http://schemas.microsoft.com/office/drawing/2014/main" val="20005"/>
                    </a:ext>
                  </a:extLst>
                </a:gridCol>
              </a:tblGrid>
              <a:tr h="288032">
                <a:tc>
                  <a:txBody>
                    <a:bodyPr/>
                    <a:lstStyle/>
                    <a:p>
                      <a:pPr algn="ctr">
                        <a:lnSpc>
                          <a:spcPct val="115000"/>
                        </a:lnSpc>
                        <a:spcAft>
                          <a:spcPts val="0"/>
                        </a:spcAft>
                      </a:pPr>
                      <a:r>
                        <a:rPr lang="en-GB" sz="1600" b="1" dirty="0" smtClean="0">
                          <a:effectLst/>
                          <a:latin typeface="Calibri"/>
                          <a:ea typeface="Calibri"/>
                          <a:cs typeface="Times New Roman"/>
                        </a:rPr>
                        <a:t>Water World</a:t>
                      </a:r>
                      <a:endParaRPr lang="en-GB"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600" b="1" dirty="0" smtClean="0">
                          <a:effectLst/>
                          <a:latin typeface="Calibri"/>
                          <a:ea typeface="Calibri"/>
                          <a:cs typeface="Times New Roman"/>
                        </a:rPr>
                        <a:t>Tomb Raiders</a:t>
                      </a:r>
                      <a:endParaRPr lang="en-GB"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600" b="1" dirty="0" smtClean="0">
                          <a:effectLst/>
                          <a:latin typeface="Calibri"/>
                          <a:ea typeface="Calibri"/>
                          <a:cs typeface="Times New Roman"/>
                        </a:rPr>
                        <a:t>One Giant Leap</a:t>
                      </a:r>
                      <a:endParaRPr lang="en-GB"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600" b="1" dirty="0" smtClean="0">
                          <a:effectLst/>
                          <a:latin typeface="Calibri"/>
                          <a:ea typeface="Calibri"/>
                          <a:cs typeface="Times New Roman"/>
                        </a:rPr>
                        <a:t>One Giant Leap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600" b="1" dirty="0" smtClean="0">
                          <a:effectLst/>
                          <a:latin typeface="Calibri"/>
                          <a:ea typeface="Calibri"/>
                          <a:cs typeface="Times New Roman"/>
                        </a:rPr>
                        <a:t>The</a:t>
                      </a:r>
                      <a:r>
                        <a:rPr lang="en-GB" sz="1600" b="1" baseline="0" dirty="0" smtClean="0">
                          <a:effectLst/>
                          <a:latin typeface="Calibri"/>
                          <a:ea typeface="Calibri"/>
                          <a:cs typeface="Times New Roman"/>
                        </a:rPr>
                        <a:t> Americas</a:t>
                      </a:r>
                      <a:endParaRPr lang="en-GB"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GB" sz="1600" b="1" dirty="0" smtClean="0">
                          <a:effectLst/>
                          <a:latin typeface="Calibri"/>
                          <a:ea typeface="Calibri"/>
                          <a:cs typeface="Times New Roman"/>
                        </a:rPr>
                        <a:t>Highs and Lows (Theme Parks)</a:t>
                      </a:r>
                      <a:endParaRPr lang="en-GB" sz="16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smtClean="0"/>
              <a:t>Websites we use.</a:t>
            </a:r>
            <a:endParaRPr lang="en-GB" dirty="0"/>
          </a:p>
        </p:txBody>
      </p:sp>
      <p:sp>
        <p:nvSpPr>
          <p:cNvPr id="3" name="Content Placeholder 2"/>
          <p:cNvSpPr>
            <a:spLocks noGrp="1"/>
          </p:cNvSpPr>
          <p:nvPr>
            <p:ph idx="1"/>
          </p:nvPr>
        </p:nvSpPr>
        <p:spPr>
          <a:xfrm>
            <a:off x="457200" y="1416144"/>
            <a:ext cx="8229600" cy="4893176"/>
          </a:xfrm>
        </p:spPr>
        <p:txBody>
          <a:bodyPr>
            <a:normAutofit/>
          </a:bodyPr>
          <a:lstStyle/>
          <a:p>
            <a:r>
              <a:rPr lang="en-GB" dirty="0" smtClean="0">
                <a:latin typeface="+mj-lt"/>
              </a:rPr>
              <a:t>Woodley C of E provides access to a range of technology and websites to support children’s learning. </a:t>
            </a:r>
          </a:p>
          <a:p>
            <a:r>
              <a:rPr lang="en-GB" dirty="0" err="1" smtClean="0">
                <a:latin typeface="+mj-lt"/>
              </a:rPr>
              <a:t>Sumdog</a:t>
            </a:r>
            <a:r>
              <a:rPr lang="en-GB" dirty="0" smtClean="0">
                <a:latin typeface="+mj-lt"/>
              </a:rPr>
              <a:t> </a:t>
            </a:r>
            <a:r>
              <a:rPr lang="en-GB" sz="1400" dirty="0" smtClean="0">
                <a:latin typeface="+mj-lt"/>
              </a:rPr>
              <a:t>– Maths tournaments, games, very good for supporting times table development</a:t>
            </a:r>
            <a:endParaRPr lang="en-GB" sz="1400" dirty="0">
              <a:latin typeface="+mj-lt"/>
            </a:endParaRPr>
          </a:p>
          <a:p>
            <a:r>
              <a:rPr lang="en-GB" dirty="0" smtClean="0">
                <a:latin typeface="+mj-lt"/>
              </a:rPr>
              <a:t>Espresso </a:t>
            </a:r>
            <a:r>
              <a:rPr lang="en-GB" sz="1400" dirty="0" smtClean="0">
                <a:latin typeface="+mj-lt"/>
              </a:rPr>
              <a:t>– Video resources to support classroom learning (no home access)</a:t>
            </a:r>
          </a:p>
          <a:p>
            <a:r>
              <a:rPr lang="en-GB" dirty="0" err="1" smtClean="0">
                <a:latin typeface="+mj-lt"/>
              </a:rPr>
              <a:t>PurpleMash</a:t>
            </a:r>
            <a:r>
              <a:rPr lang="en-GB" dirty="0" smtClean="0">
                <a:latin typeface="+mj-lt"/>
              </a:rPr>
              <a:t> </a:t>
            </a:r>
            <a:r>
              <a:rPr lang="en-GB" sz="1400" dirty="0" smtClean="0">
                <a:latin typeface="+mj-lt"/>
              </a:rPr>
              <a:t>– Full set of learning tools, 2DIY is fantastic!</a:t>
            </a:r>
          </a:p>
          <a:p>
            <a:r>
              <a:rPr lang="en-GB" dirty="0" smtClean="0">
                <a:latin typeface="+mj-lt"/>
              </a:rPr>
              <a:t>Scratch </a:t>
            </a:r>
            <a:r>
              <a:rPr lang="en-GB" sz="1400" dirty="0" smtClean="0">
                <a:latin typeface="+mj-lt"/>
              </a:rPr>
              <a:t>– Coding environment.</a:t>
            </a:r>
          </a:p>
          <a:p>
            <a:r>
              <a:rPr lang="en-GB" dirty="0" err="1" smtClean="0">
                <a:latin typeface="+mj-lt"/>
              </a:rPr>
              <a:t>Eschools</a:t>
            </a:r>
            <a:r>
              <a:rPr lang="en-GB" dirty="0" smtClean="0">
                <a:latin typeface="+mj-lt"/>
              </a:rPr>
              <a:t> </a:t>
            </a:r>
            <a:r>
              <a:rPr lang="en-GB" sz="1400" dirty="0" smtClean="0">
                <a:latin typeface="+mj-lt"/>
              </a:rPr>
              <a:t>– Our VLE (Main school website and learning platform.)</a:t>
            </a:r>
          </a:p>
        </p:txBody>
      </p:sp>
    </p:spTree>
    <p:extLst>
      <p:ext uri="{BB962C8B-B14F-4D97-AF65-F5344CB8AC3E}">
        <p14:creationId xmlns:p14="http://schemas.microsoft.com/office/powerpoint/2010/main" val="100135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19" y="260648"/>
            <a:ext cx="8229600" cy="1143000"/>
          </a:xfrm>
        </p:spPr>
        <p:txBody>
          <a:bodyPr/>
          <a:lstStyle/>
          <a:p>
            <a:r>
              <a:rPr lang="en-GB" b="1" dirty="0" smtClean="0">
                <a:ln w="28575">
                  <a:solidFill>
                    <a:schemeClr val="bg2">
                      <a:lumMod val="50000"/>
                    </a:schemeClr>
                  </a:solidFill>
                </a:ln>
                <a:solidFill>
                  <a:schemeClr val="tx1"/>
                </a:solidFill>
              </a:rPr>
              <a:t>www.woodleyceprimary.co.uk</a:t>
            </a:r>
            <a:endParaRPr lang="en-GB" b="1" dirty="0">
              <a:ln w="28575">
                <a:solidFill>
                  <a:schemeClr val="bg2">
                    <a:lumMod val="50000"/>
                  </a:schemeClr>
                </a:solidFill>
              </a:ln>
              <a:solidFill>
                <a:schemeClr val="tx1"/>
              </a:solidFill>
            </a:endParaRPr>
          </a:p>
        </p:txBody>
      </p:sp>
      <p:pic>
        <p:nvPicPr>
          <p:cNvPr id="4" name="Picture 3"/>
          <p:cNvPicPr>
            <a:picLocks noChangeAspect="1"/>
          </p:cNvPicPr>
          <p:nvPr/>
        </p:nvPicPr>
        <p:blipFill>
          <a:blip r:embed="rId2"/>
          <a:stretch>
            <a:fillRect/>
          </a:stretch>
        </p:blipFill>
        <p:spPr>
          <a:xfrm>
            <a:off x="369019" y="1772816"/>
            <a:ext cx="8405961" cy="4500537"/>
          </a:xfrm>
          <a:prstGeom prst="rect">
            <a:avLst/>
          </a:prstGeom>
        </p:spPr>
      </p:pic>
    </p:spTree>
    <p:extLst>
      <p:ext uri="{BB962C8B-B14F-4D97-AF65-F5344CB8AC3E}">
        <p14:creationId xmlns:p14="http://schemas.microsoft.com/office/powerpoint/2010/main" val="1136465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Lower Juniors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latin typeface="+mj-lt"/>
              </a:rPr>
              <a:t>The children and their happiness is the most important thing to the staff at Woodley C of E.</a:t>
            </a:r>
          </a:p>
          <a:p>
            <a:r>
              <a:rPr lang="en-GB" dirty="0" smtClean="0">
                <a:latin typeface="+mj-lt"/>
              </a:rPr>
              <a:t>We endeavour to make learning active and enjoyable.</a:t>
            </a:r>
          </a:p>
          <a:p>
            <a:r>
              <a:rPr lang="en-GB" dirty="0" smtClean="0">
                <a:latin typeface="+mj-lt"/>
              </a:rPr>
              <a:t>Homework is meant to develop independent skills not cause arguments.</a:t>
            </a:r>
          </a:p>
          <a:p>
            <a:r>
              <a:rPr lang="en-GB" dirty="0" smtClean="0">
                <a:latin typeface="+mj-lt"/>
              </a:rPr>
              <a:t>The teachers work as a team, discuss all of the children together and plan for the development of </a:t>
            </a:r>
            <a:r>
              <a:rPr lang="en-GB" u="sng" dirty="0" smtClean="0">
                <a:latin typeface="+mj-lt"/>
              </a:rPr>
              <a:t>all</a:t>
            </a:r>
            <a:r>
              <a:rPr lang="en-GB" dirty="0" smtClean="0">
                <a:latin typeface="+mj-lt"/>
              </a:rPr>
              <a:t> children across the department.</a:t>
            </a:r>
            <a:endParaRPr lang="en-GB" u="sng" dirty="0" smtClean="0">
              <a:latin typeface="+mj-lt"/>
            </a:endParaRPr>
          </a:p>
          <a:p>
            <a:r>
              <a:rPr lang="en-GB" dirty="0" smtClean="0">
                <a:latin typeface="+mj-lt"/>
              </a:rPr>
              <a:t>Confidence is key. </a:t>
            </a:r>
          </a:p>
          <a:p>
            <a:r>
              <a:rPr lang="en-GB" dirty="0" smtClean="0">
                <a:latin typeface="+mj-lt"/>
              </a:rPr>
              <a:t>We are always available to discuss any concerns, please use the home school diary  or arrange an appointment through the office. After school is preferable.</a:t>
            </a:r>
          </a:p>
          <a:p>
            <a:r>
              <a:rPr lang="en-GB" dirty="0" smtClean="0">
                <a:latin typeface="+mj-lt"/>
              </a:rPr>
              <a:t>Members of staff are in the playground before school to take any important messages or answer day-to-day queries.</a:t>
            </a:r>
            <a:endParaRPr lang="en-GB"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latin typeface="+mj-lt"/>
              </a:rPr>
              <a:t>Any questions?</a:t>
            </a:r>
          </a:p>
          <a:p>
            <a:pPr marL="0" indent="0">
              <a:buNone/>
            </a:pPr>
            <a:endParaRPr lang="en-GB" dirty="0">
              <a:latin typeface="+mj-lt"/>
            </a:endParaRPr>
          </a:p>
        </p:txBody>
      </p:sp>
      <p:pic>
        <p:nvPicPr>
          <p:cNvPr id="4" name="Picture 3"/>
          <p:cNvPicPr>
            <a:picLocks noChangeAspect="1"/>
          </p:cNvPicPr>
          <p:nvPr/>
        </p:nvPicPr>
        <p:blipFill>
          <a:blip r:embed="rId2"/>
          <a:stretch>
            <a:fillRect/>
          </a:stretch>
        </p:blipFill>
        <p:spPr>
          <a:xfrm>
            <a:off x="4283968" y="2378249"/>
            <a:ext cx="3093120" cy="3503581"/>
          </a:xfrm>
          <a:prstGeom prst="rect">
            <a:avLst/>
          </a:prstGeom>
        </p:spPr>
      </p:pic>
    </p:spTree>
    <p:extLst>
      <p:ext uri="{BB962C8B-B14F-4D97-AF65-F5344CB8AC3E}">
        <p14:creationId xmlns:p14="http://schemas.microsoft.com/office/powerpoint/2010/main" val="701536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algn="ctr"/>
            <a:r>
              <a:rPr lang="en-GB" dirty="0" smtClean="0"/>
              <a:t>The Lower Juniors</a:t>
            </a:r>
            <a:endParaRPr lang="en-GB" dirty="0"/>
          </a:p>
        </p:txBody>
      </p:sp>
      <p:sp>
        <p:nvSpPr>
          <p:cNvPr id="3" name="Content Placeholder 2"/>
          <p:cNvSpPr>
            <a:spLocks noGrp="1"/>
          </p:cNvSpPr>
          <p:nvPr>
            <p:ph idx="1"/>
          </p:nvPr>
        </p:nvSpPr>
        <p:spPr>
          <a:xfrm>
            <a:off x="457200" y="5157192"/>
            <a:ext cx="8229600" cy="1296144"/>
          </a:xfrm>
        </p:spPr>
        <p:txBody>
          <a:bodyPr>
            <a:normAutofit lnSpcReduction="10000"/>
          </a:bodyPr>
          <a:lstStyle/>
          <a:p>
            <a:r>
              <a:rPr lang="en-GB" dirty="0" smtClean="0">
                <a:latin typeface="+mj-lt"/>
              </a:rPr>
              <a:t>Don’t worry, the juniors has many similarities to the infants.</a:t>
            </a:r>
          </a:p>
          <a:p>
            <a:r>
              <a:rPr lang="en-GB" dirty="0" smtClean="0">
                <a:latin typeface="+mj-lt"/>
              </a:rPr>
              <a:t>But most importantly – the fun will continue!</a:t>
            </a:r>
          </a:p>
          <a:p>
            <a:endParaRPr lang="en-GB" dirty="0" smtClean="0">
              <a:latin typeface="+mj-lt"/>
            </a:endParaRPr>
          </a:p>
          <a:p>
            <a:endParaRPr lang="en-GB" dirty="0">
              <a:latin typeface="+mj-l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9871"/>
          <a:stretch/>
        </p:blipFill>
        <p:spPr>
          <a:xfrm rot="5400000">
            <a:off x="2719277" y="1457367"/>
            <a:ext cx="3705445" cy="34539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780928"/>
            <a:ext cx="6768752" cy="1080120"/>
          </a:xfrm>
        </p:spPr>
        <p:txBody>
          <a:bodyPr>
            <a:noAutofit/>
          </a:bodyPr>
          <a:lstStyle/>
          <a:p>
            <a:pPr algn="ctr"/>
            <a:r>
              <a:rPr lang="en-GB" sz="7200" dirty="0" smtClean="0"/>
              <a:t>The Classes</a:t>
            </a:r>
            <a:endParaRPr lang="en-GB" sz="7200" dirty="0"/>
          </a:p>
        </p:txBody>
      </p:sp>
      <p:sp>
        <p:nvSpPr>
          <p:cNvPr id="8194" name="AutoShape 2" descr="http://1.bp.blogspot.com/_gVjf2LxQoWE/S_FOvWUoyKI/AAAAAAAABmw/zs41FeC6MTs/s1600/MAPLE%2BTREE.jpg"/>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http://1.bp.blogspot.com/_gVjf2LxQoWE/S_FOvWUoyKI/AAAAAAAABmw/zs41FeC6MTs/s1600/MAPLE%2BTREE.jpg"/>
          <p:cNvSpPr>
            <a:spLocks noChangeAspect="1" noChangeArrowheads="1"/>
          </p:cNvSpPr>
          <p:nvPr/>
        </p:nvSpPr>
        <p:spPr bwMode="auto">
          <a:xfrm>
            <a:off x="155575" y="-1371600"/>
            <a:ext cx="4286250" cy="28575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Maple</a:t>
            </a:r>
            <a:endParaRPr lang="en-GB" dirty="0"/>
          </a:p>
        </p:txBody>
      </p:sp>
      <p:pic>
        <p:nvPicPr>
          <p:cNvPr id="4" name="Content Placeholder 3" descr="red maple leaf.jpg"/>
          <p:cNvPicPr>
            <a:picLocks noGrp="1" noChangeAspect="1"/>
          </p:cNvPicPr>
          <p:nvPr>
            <p:ph idx="1"/>
          </p:nvPr>
        </p:nvPicPr>
        <p:blipFill>
          <a:blip r:embed="rId2" cstate="print"/>
          <a:stretch>
            <a:fillRect/>
          </a:stretch>
        </p:blipFill>
        <p:spPr>
          <a:xfrm>
            <a:off x="7436704" y="836712"/>
            <a:ext cx="1279787" cy="919674"/>
          </a:xfrm>
        </p:spPr>
      </p:pic>
      <p:sp>
        <p:nvSpPr>
          <p:cNvPr id="5" name="TextBox 4"/>
          <p:cNvSpPr txBox="1"/>
          <p:nvPr/>
        </p:nvSpPr>
        <p:spPr>
          <a:xfrm>
            <a:off x="457200" y="2780928"/>
            <a:ext cx="4104456" cy="2308324"/>
          </a:xfrm>
          <a:prstGeom prst="rect">
            <a:avLst/>
          </a:prstGeom>
          <a:noFill/>
        </p:spPr>
        <p:txBody>
          <a:bodyPr wrap="square" rtlCol="0">
            <a:spAutoFit/>
          </a:bodyPr>
          <a:lstStyle/>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Poole</a:t>
            </a: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Blakely</a:t>
            </a: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Pearce</a:t>
            </a:r>
            <a:endPar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Rowan</a:t>
            </a:r>
            <a:endParaRPr lang="en-GB" dirty="0"/>
          </a:p>
        </p:txBody>
      </p:sp>
      <p:pic>
        <p:nvPicPr>
          <p:cNvPr id="4" name="Content Placeholder 3" descr="Rowan lead.jpg"/>
          <p:cNvPicPr>
            <a:picLocks noGrp="1" noChangeAspect="1"/>
          </p:cNvPicPr>
          <p:nvPr>
            <p:ph idx="1"/>
          </p:nvPr>
        </p:nvPicPr>
        <p:blipFill>
          <a:blip r:embed="rId2" cstate="print"/>
          <a:stretch>
            <a:fillRect/>
          </a:stretch>
        </p:blipFill>
        <p:spPr>
          <a:xfrm>
            <a:off x="7277134" y="908720"/>
            <a:ext cx="1383354" cy="936104"/>
          </a:xfrm>
        </p:spPr>
      </p:pic>
      <p:sp>
        <p:nvSpPr>
          <p:cNvPr id="5" name="TextBox 4"/>
          <p:cNvSpPr txBox="1"/>
          <p:nvPr/>
        </p:nvSpPr>
        <p:spPr>
          <a:xfrm>
            <a:off x="457200" y="2636912"/>
            <a:ext cx="5338936" cy="3046988"/>
          </a:xfrm>
          <a:prstGeom prst="rect">
            <a:avLst/>
          </a:prstGeom>
          <a:noFill/>
        </p:spPr>
        <p:txBody>
          <a:bodyPr wrap="square" rtlCol="0">
            <a:spAutoFit/>
          </a:bodyPr>
          <a:lstStyle/>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Miss Minchinton</a:t>
            </a: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a:t>
            </a:r>
            <a:r>
              <a:rPr lang="en-GB"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Rozzier</a:t>
            </a:r>
            <a:endPar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a:t>
            </a:r>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Pegg</a:t>
            </a: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Miss Davis</a:t>
            </a:r>
            <a:endPar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Cedar</a:t>
            </a:r>
            <a:endParaRPr lang="en-GB" dirty="0"/>
          </a:p>
        </p:txBody>
      </p:sp>
      <p:pic>
        <p:nvPicPr>
          <p:cNvPr id="4" name="Content Placeholder 3" descr="Cedar leaf.jpg"/>
          <p:cNvPicPr>
            <a:picLocks noGrp="1" noChangeAspect="1"/>
          </p:cNvPicPr>
          <p:nvPr>
            <p:ph idx="1"/>
          </p:nvPr>
        </p:nvPicPr>
        <p:blipFill>
          <a:blip r:embed="rId2" cstate="print"/>
          <a:stretch>
            <a:fillRect/>
          </a:stretch>
        </p:blipFill>
        <p:spPr>
          <a:xfrm>
            <a:off x="7150010" y="836712"/>
            <a:ext cx="1761569" cy="1080120"/>
          </a:xfrm>
        </p:spPr>
      </p:pic>
      <p:sp>
        <p:nvSpPr>
          <p:cNvPr id="5" name="TextBox 4"/>
          <p:cNvSpPr txBox="1"/>
          <p:nvPr/>
        </p:nvSpPr>
        <p:spPr>
          <a:xfrm>
            <a:off x="457200" y="2492896"/>
            <a:ext cx="4104456" cy="1569660"/>
          </a:xfrm>
          <a:prstGeom prst="rect">
            <a:avLst/>
          </a:prstGeom>
          <a:noFill/>
        </p:spPr>
        <p:txBody>
          <a:bodyPr wrap="square" rtlCol="0">
            <a:spAutoFit/>
          </a:bodyPr>
          <a:lstStyle/>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Boulton</a:t>
            </a:r>
          </a:p>
          <a:p>
            <a:r>
              <a:rPr lang="en-GB"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Marsh</a:t>
            </a:r>
            <a:endPar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Staff &amp; Cover.</a:t>
            </a:r>
            <a:endParaRPr lang="en-GB" dirty="0"/>
          </a:p>
        </p:txBody>
      </p:sp>
      <p:sp>
        <p:nvSpPr>
          <p:cNvPr id="5" name="TextBox 4"/>
          <p:cNvSpPr txBox="1"/>
          <p:nvPr/>
        </p:nvSpPr>
        <p:spPr>
          <a:xfrm>
            <a:off x="6732240" y="4447571"/>
            <a:ext cx="2736304" cy="369332"/>
          </a:xfrm>
          <a:prstGeom prst="rect">
            <a:avLst/>
          </a:prstGeom>
          <a:noFill/>
        </p:spPr>
        <p:txBody>
          <a:bodyPr wrap="square" rtlCol="0">
            <a:spAutoFit/>
          </a:bodyPr>
          <a:lstStyle/>
          <a:p>
            <a:r>
              <a:rPr lang="en-GB" dirty="0" smtClean="0">
                <a:latin typeface="+mj-lt"/>
              </a:rPr>
              <a:t>.</a:t>
            </a:r>
            <a:endParaRPr lang="en-GB" dirty="0">
              <a:latin typeface="+mj-lt"/>
            </a:endParaRPr>
          </a:p>
        </p:txBody>
      </p:sp>
      <p:sp>
        <p:nvSpPr>
          <p:cNvPr id="6" name="TextBox 5"/>
          <p:cNvSpPr txBox="1"/>
          <p:nvPr/>
        </p:nvSpPr>
        <p:spPr>
          <a:xfrm>
            <a:off x="457200" y="2785578"/>
            <a:ext cx="8363272" cy="2308324"/>
          </a:xfrm>
          <a:prstGeom prst="rect">
            <a:avLst/>
          </a:prstGeom>
          <a:noFill/>
        </p:spPr>
        <p:txBody>
          <a:bodyPr wrap="square" rtlCol="0">
            <a:spAutoFit/>
          </a:bodyPr>
          <a:lstStyle/>
          <a:p>
            <a:r>
              <a:rPr lang="en-GB"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Mrs Wallace/Mr Miles </a:t>
            </a:r>
            <a:r>
              <a:rPr lang="en-GB" sz="2400" dirty="0" smtClean="0"/>
              <a:t>German language and ICT for Y3/4</a:t>
            </a:r>
          </a:p>
          <a:p>
            <a:r>
              <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 </a:t>
            </a:r>
            <a:r>
              <a:rPr lang="en-GB"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Clare</a:t>
            </a:r>
            <a:r>
              <a:rPr lang="en-GB" sz="2400" dirty="0" smtClean="0"/>
              <a:t> </a:t>
            </a:r>
            <a:r>
              <a:rPr lang="en-GB" sz="2400" dirty="0" smtClean="0"/>
              <a:t>PE Coach</a:t>
            </a:r>
            <a:endParaRPr lang="en-GB" sz="2400" dirty="0"/>
          </a:p>
          <a:p>
            <a:r>
              <a:rPr lang="en-GB"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Mr Blakely </a:t>
            </a:r>
            <a:r>
              <a:rPr lang="en-GB" sz="2400" dirty="0" smtClean="0"/>
              <a:t>Instrumental tuition for Y4 </a:t>
            </a:r>
          </a:p>
          <a:p>
            <a:endParaRPr lang="en-GB" sz="2400" dirty="0" smtClean="0">
              <a:latin typeface="+mj-lt"/>
            </a:endParaRPr>
          </a:p>
          <a:p>
            <a:endParaRPr lang="en-GB" sz="2400" dirty="0" smtClean="0">
              <a:latin typeface="+mj-lt"/>
            </a:endParaRPr>
          </a:p>
          <a:p>
            <a:endParaRPr lang="en-GB"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is the same? – Curriculum.</a:t>
            </a:r>
            <a:endParaRPr lang="en-GB" dirty="0"/>
          </a:p>
        </p:txBody>
      </p:sp>
      <p:sp>
        <p:nvSpPr>
          <p:cNvPr id="3" name="Content Placeholder 2"/>
          <p:cNvSpPr>
            <a:spLocks noGrp="1"/>
          </p:cNvSpPr>
          <p:nvPr>
            <p:ph idx="1"/>
          </p:nvPr>
        </p:nvSpPr>
        <p:spPr>
          <a:xfrm>
            <a:off x="457200" y="1844824"/>
            <a:ext cx="8147248" cy="748680"/>
          </a:xfrm>
        </p:spPr>
        <p:txBody>
          <a:bodyPr/>
          <a:lstStyle/>
          <a:p>
            <a:r>
              <a:rPr lang="en-GB" dirty="0" smtClean="0"/>
              <a:t>Subjects. – The subjects covered:</a:t>
            </a:r>
          </a:p>
          <a:p>
            <a:pPr lvl="1">
              <a:buNone/>
            </a:pPr>
            <a:endParaRPr lang="en-GB" dirty="0" smtClean="0"/>
          </a:p>
          <a:p>
            <a:endParaRPr lang="en-GB" dirty="0"/>
          </a:p>
        </p:txBody>
      </p:sp>
      <p:sp>
        <p:nvSpPr>
          <p:cNvPr id="4" name="TextBox 3"/>
          <p:cNvSpPr txBox="1"/>
          <p:nvPr/>
        </p:nvSpPr>
        <p:spPr>
          <a:xfrm>
            <a:off x="539552" y="2276872"/>
            <a:ext cx="3960440" cy="2523768"/>
          </a:xfrm>
          <a:prstGeom prst="rect">
            <a:avLst/>
          </a:prstGeom>
          <a:noFill/>
        </p:spPr>
        <p:txBody>
          <a:bodyPr wrap="square" rtlCol="0">
            <a:spAutoFit/>
          </a:bodyPr>
          <a:lstStyle/>
          <a:p>
            <a:pPr lvl="1"/>
            <a:r>
              <a:rPr lang="en-GB" sz="2800" dirty="0" smtClean="0">
                <a:latin typeface="+mj-lt"/>
              </a:rPr>
              <a:t>English</a:t>
            </a:r>
          </a:p>
          <a:p>
            <a:pPr lvl="1"/>
            <a:r>
              <a:rPr lang="en-GB" sz="2800" dirty="0" smtClean="0">
                <a:latin typeface="+mj-lt"/>
              </a:rPr>
              <a:t>Maths</a:t>
            </a:r>
          </a:p>
          <a:p>
            <a:pPr lvl="1"/>
            <a:r>
              <a:rPr lang="en-GB" sz="2800" dirty="0">
                <a:latin typeface="+mj-lt"/>
              </a:rPr>
              <a:t>Science</a:t>
            </a:r>
          </a:p>
          <a:p>
            <a:pPr lvl="1"/>
            <a:r>
              <a:rPr lang="en-GB" sz="2800" dirty="0" smtClean="0">
                <a:latin typeface="+mj-lt"/>
              </a:rPr>
              <a:t>Topic (History/</a:t>
            </a:r>
            <a:r>
              <a:rPr lang="en-GB" sz="2800" dirty="0" err="1" smtClean="0">
                <a:latin typeface="+mj-lt"/>
              </a:rPr>
              <a:t>Geog</a:t>
            </a:r>
            <a:r>
              <a:rPr lang="en-GB" sz="2800" dirty="0" smtClean="0">
                <a:latin typeface="+mj-lt"/>
              </a:rPr>
              <a:t>)</a:t>
            </a:r>
          </a:p>
          <a:p>
            <a:pPr lvl="1"/>
            <a:r>
              <a:rPr lang="en-GB" sz="2800" dirty="0" smtClean="0">
                <a:latin typeface="+mj-lt"/>
              </a:rPr>
              <a:t>P.E</a:t>
            </a:r>
            <a:endParaRPr lang="en-GB" dirty="0" smtClean="0">
              <a:latin typeface="+mj-lt"/>
            </a:endParaRPr>
          </a:p>
          <a:p>
            <a:pPr lvl="1"/>
            <a:endParaRPr lang="en-GB" dirty="0" smtClean="0">
              <a:latin typeface="+mj-lt"/>
            </a:endParaRPr>
          </a:p>
        </p:txBody>
      </p:sp>
      <p:sp>
        <p:nvSpPr>
          <p:cNvPr id="5" name="TextBox 4"/>
          <p:cNvSpPr txBox="1"/>
          <p:nvPr/>
        </p:nvSpPr>
        <p:spPr>
          <a:xfrm>
            <a:off x="4499992" y="2276872"/>
            <a:ext cx="3960440" cy="2523768"/>
          </a:xfrm>
          <a:prstGeom prst="rect">
            <a:avLst/>
          </a:prstGeom>
          <a:noFill/>
        </p:spPr>
        <p:txBody>
          <a:bodyPr wrap="square" rtlCol="0">
            <a:spAutoFit/>
          </a:bodyPr>
          <a:lstStyle/>
          <a:p>
            <a:pPr lvl="1"/>
            <a:r>
              <a:rPr lang="en-GB" sz="2800" dirty="0" smtClean="0">
                <a:latin typeface="+mj-lt"/>
              </a:rPr>
              <a:t>German</a:t>
            </a:r>
          </a:p>
          <a:p>
            <a:pPr lvl="1"/>
            <a:r>
              <a:rPr lang="en-GB" sz="2800" dirty="0" smtClean="0">
                <a:latin typeface="+mj-lt"/>
              </a:rPr>
              <a:t>Music </a:t>
            </a:r>
          </a:p>
          <a:p>
            <a:pPr lvl="1"/>
            <a:r>
              <a:rPr lang="en-GB" sz="2800" dirty="0" smtClean="0">
                <a:latin typeface="+mj-lt"/>
              </a:rPr>
              <a:t>Art / DT</a:t>
            </a:r>
          </a:p>
          <a:p>
            <a:pPr lvl="1"/>
            <a:r>
              <a:rPr lang="en-GB" sz="2800" dirty="0" smtClean="0">
                <a:latin typeface="+mj-lt"/>
              </a:rPr>
              <a:t>ICT / Computing</a:t>
            </a:r>
          </a:p>
          <a:p>
            <a:pPr lvl="1"/>
            <a:r>
              <a:rPr lang="en-GB" sz="2800" dirty="0" smtClean="0">
                <a:latin typeface="+mj-lt"/>
              </a:rPr>
              <a:t>R.E /PSHE</a:t>
            </a:r>
          </a:p>
          <a:p>
            <a:pPr lvl="1"/>
            <a:endParaRPr lang="en-GB" dirty="0" smtClean="0">
              <a:latin typeface="+mj-lt"/>
            </a:endParaRPr>
          </a:p>
        </p:txBody>
      </p:sp>
      <p:sp>
        <p:nvSpPr>
          <p:cNvPr id="6" name="Content Placeholder 2"/>
          <p:cNvSpPr txBox="1">
            <a:spLocks/>
          </p:cNvSpPr>
          <p:nvPr/>
        </p:nvSpPr>
        <p:spPr>
          <a:xfrm>
            <a:off x="467544" y="5157192"/>
            <a:ext cx="8147248" cy="1008112"/>
          </a:xfrm>
          <a:prstGeom prst="rect">
            <a:avLst/>
          </a:prstGeom>
        </p:spPr>
        <p:txBody>
          <a:bodyPr vert="horz" lIns="91440" tIns="45720" rIns="91440" bIns="45720" rtlCol="0">
            <a:normAutofit fontScale="850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j-lt"/>
                <a:ea typeface="+mn-ea"/>
                <a:cs typeface="+mn-cs"/>
              </a:rPr>
              <a:t>These subjects are delivered with a cross-curricular</a:t>
            </a:r>
            <a:r>
              <a:rPr kumimoji="0" lang="en-GB" sz="3200" b="0" i="0" u="none" strike="noStrike" kern="1200" cap="none" spc="0" normalizeH="0" noProof="0" dirty="0" smtClean="0">
                <a:ln>
                  <a:noFill/>
                </a:ln>
                <a:solidFill>
                  <a:schemeClr val="tx1"/>
                </a:solidFill>
                <a:effectLst/>
                <a:uLnTx/>
                <a:uFillTx/>
                <a:latin typeface="+mj-lt"/>
                <a:ea typeface="+mn-ea"/>
                <a:cs typeface="+mn-cs"/>
              </a:rPr>
              <a:t> approach and our timetable always remains flexible.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j-lt"/>
              <a:ea typeface="+mn-ea"/>
              <a:cs typeface="+mn-cs"/>
            </a:endParaRPr>
          </a:p>
          <a:p>
            <a:pPr marL="742950" marR="0" lvl="1" indent="-28575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2800" b="0" i="0" u="none" strike="noStrike" kern="1200" cap="none" spc="0" normalizeH="0" baseline="0" noProof="0" dirty="0" smtClean="0">
              <a:ln>
                <a:noFill/>
              </a:ln>
              <a:solidFill>
                <a:schemeClr val="tx1"/>
              </a:solidFill>
              <a:effectLst/>
              <a:uLnTx/>
              <a:uFillTx/>
              <a:latin typeface="+mj-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2679</TotalTime>
  <Words>1425</Words>
  <Application>Microsoft Office PowerPoint</Application>
  <PresentationFormat>On-screen Show (4:3)</PresentationFormat>
  <Paragraphs>167</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Constantia</vt:lpstr>
      <vt:lpstr>Times New Roman</vt:lpstr>
      <vt:lpstr>Wingdings</vt:lpstr>
      <vt:lpstr>Wingdings 2</vt:lpstr>
      <vt:lpstr>Flow</vt:lpstr>
      <vt:lpstr>Meet the Teacher  Lower Juniors  September 2018</vt:lpstr>
      <vt:lpstr>Welcome!</vt:lpstr>
      <vt:lpstr>The Lower Juniors</vt:lpstr>
      <vt:lpstr>The Classes</vt:lpstr>
      <vt:lpstr>Maple</vt:lpstr>
      <vt:lpstr>Rowan</vt:lpstr>
      <vt:lpstr>Cedar</vt:lpstr>
      <vt:lpstr>Support Staff &amp; Cover.</vt:lpstr>
      <vt:lpstr>What is the same? – Curriculum.</vt:lpstr>
      <vt:lpstr>What is the same? – Uniform</vt:lpstr>
      <vt:lpstr>What is the same? – P.E Kit.</vt:lpstr>
      <vt:lpstr>Lunch &amp; Snacks.</vt:lpstr>
      <vt:lpstr>What is different? - Timings</vt:lpstr>
      <vt:lpstr>Where your child enters the building in the morning.</vt:lpstr>
      <vt:lpstr>School day timings.</vt:lpstr>
      <vt:lpstr>Home Time. – 3:15pm</vt:lpstr>
      <vt:lpstr>Reading in school… </vt:lpstr>
      <vt:lpstr>…and reading at home</vt:lpstr>
      <vt:lpstr>Maths</vt:lpstr>
      <vt:lpstr>Clubs </vt:lpstr>
      <vt:lpstr>Topics for 2018-2017 Cycle</vt:lpstr>
      <vt:lpstr>Websites we use.</vt:lpstr>
      <vt:lpstr>www.woodleyceprimary.co.uk</vt:lpstr>
      <vt:lpstr>The Lower Juniors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 16th July 2012</dc:title>
  <dc:creator>colinb</dc:creator>
  <cp:lastModifiedBy>Chrissy Boulton</cp:lastModifiedBy>
  <cp:revision>180</cp:revision>
  <cp:lastPrinted>2018-09-10T15:22:23Z</cp:lastPrinted>
  <dcterms:created xsi:type="dcterms:W3CDTF">2012-07-12T14:45:10Z</dcterms:created>
  <dcterms:modified xsi:type="dcterms:W3CDTF">2018-09-10T15:49:50Z</dcterms:modified>
</cp:coreProperties>
</file>