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2"/>
  </p:notesMasterIdLst>
  <p:handoutMasterIdLst>
    <p:handoutMasterId r:id="rId13"/>
  </p:handoutMasterIdLst>
  <p:sldIdLst>
    <p:sldId id="258" r:id="rId2"/>
    <p:sldId id="268" r:id="rId3"/>
    <p:sldId id="269" r:id="rId4"/>
    <p:sldId id="276" r:id="rId5"/>
    <p:sldId id="270" r:id="rId6"/>
    <p:sldId id="271" r:id="rId7"/>
    <p:sldId id="272" r:id="rId8"/>
    <p:sldId id="273" r:id="rId9"/>
    <p:sldId id="274" r:id="rId10"/>
    <p:sldId id="275" r:id="rId11"/>
  </p:sldIdLst>
  <p:sldSz cx="9144000" cy="6858000" type="screen4x3"/>
  <p:notesSz cx="6858000" cy="9144000"/>
  <p:embeddedFontLst>
    <p:embeddedFont>
      <p:font typeface="Sassoon Infant Md" panose="02000603050000020003" charset="0"/>
      <p:regular r:id="rId14"/>
    </p:embeddedFont>
    <p:embeddedFont>
      <p:font typeface="Sassoon Infant Rg" panose="02000503030000020003" charset="0"/>
      <p:regular r:id="rId15"/>
      <p:bold r:id="rId16"/>
    </p:embeddedFont>
    <p:embeddedFont>
      <p:font typeface="BPreplay" panose="02000503000000020004" charset="0"/>
      <p:regular r:id="rId17"/>
      <p:bold r:id="rId18"/>
      <p:italic r:id="rId19"/>
      <p:boldItalic r:id="rId20"/>
    </p:embeddedFont>
    <p:embeddedFont>
      <p:font typeface="Calibri" panose="020F050202020403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17" userDrawn="1">
          <p15:clr>
            <a:srgbClr val="A4A3A4"/>
          </p15:clr>
        </p15:guide>
        <p15:guide id="5" orient="horz" pos="3997" userDrawn="1">
          <p15:clr>
            <a:srgbClr val="A4A3A4"/>
          </p15:clr>
        </p15:guide>
        <p15:guide id="6" pos="5443" userDrawn="1">
          <p15:clr>
            <a:srgbClr val="A4A3A4"/>
          </p15:clr>
        </p15:guide>
        <p15:guide id="7" orient="horz" pos="323" userDrawn="1">
          <p15:clr>
            <a:srgbClr val="A4A3A4"/>
          </p15:clr>
        </p15:guide>
        <p15:guide id="8" pos="476" userDrawn="1">
          <p15:clr>
            <a:srgbClr val="A4A3A4"/>
          </p15:clr>
        </p15:guide>
        <p15:guide id="9" orient="horz" pos="459"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C1EB"/>
    <a:srgbClr val="ACDDFC"/>
    <a:srgbClr val="21A6F9"/>
    <a:srgbClr val="1C1C1C"/>
    <a:srgbClr val="2898A8"/>
    <a:srgbClr val="FEFBDA"/>
    <a:srgbClr val="FFFFE1"/>
    <a:srgbClr val="FDFDFD"/>
    <a:srgbClr val="AD8CC0"/>
    <a:srgbClr val="990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09" autoAdjust="0"/>
    <p:restoredTop sz="94660"/>
  </p:normalViewPr>
  <p:slideViewPr>
    <p:cSldViewPr snapToGrid="0" showGuides="1">
      <p:cViewPr varScale="1">
        <p:scale>
          <a:sx n="73" d="100"/>
          <a:sy n="73" d="100"/>
        </p:scale>
        <p:origin x="1194" y="78"/>
      </p:cViewPr>
      <p:guideLst>
        <p:guide orient="horz" pos="2160"/>
        <p:guide pos="2880"/>
        <p:guide pos="317"/>
        <p:guide orient="horz" pos="3997"/>
        <p:guide pos="5443"/>
        <p:guide orient="horz" pos="323"/>
        <p:guide pos="476"/>
        <p:guide orient="horz" pos="459"/>
        <p:guide orient="horz" pos="3838"/>
        <p:guide pos="5284"/>
      </p:guideLst>
    </p:cSldViewPr>
  </p:slideViewPr>
  <p:notesTextViewPr>
    <p:cViewPr>
      <p:scale>
        <a:sx n="1" d="1"/>
        <a:sy n="1" d="1"/>
      </p:scale>
      <p:origin x="0" y="0"/>
    </p:cViewPr>
  </p:notesTextViewPr>
  <p:notesViewPr>
    <p:cSldViewPr snapToGrid="0" showGuides="1">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22/03/2019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22/03/2019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040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hasCustomPrompt="1"/>
          </p:nvPr>
        </p:nvSpPr>
        <p:spPr>
          <a:xfrm>
            <a:off x="457199" y="1513946"/>
            <a:ext cx="3295652" cy="4882092"/>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3752850" y="4616560"/>
            <a:ext cx="2275417" cy="1466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9" name="Rectangle 8"/>
          <p:cNvSpPr/>
          <p:nvPr userDrawn="1"/>
        </p:nvSpPr>
        <p:spPr>
          <a:xfrm>
            <a:off x="3752850" y="3066910"/>
            <a:ext cx="2275417" cy="14601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11" name="Rectangle 10"/>
          <p:cNvSpPr/>
          <p:nvPr userDrawn="1"/>
        </p:nvSpPr>
        <p:spPr>
          <a:xfrm>
            <a:off x="3752850" y="1513945"/>
            <a:ext cx="2275417" cy="14634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Rectangle 22"/>
          <p:cNvSpPr/>
          <p:nvPr userDrawn="1"/>
        </p:nvSpPr>
        <p:spPr>
          <a:xfrm>
            <a:off x="6119282" y="4616560"/>
            <a:ext cx="2275417" cy="14667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Rectangle 23"/>
          <p:cNvSpPr/>
          <p:nvPr userDrawn="1"/>
        </p:nvSpPr>
        <p:spPr>
          <a:xfrm>
            <a:off x="6119282" y="3066910"/>
            <a:ext cx="2275417" cy="146011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25" name="Rectangle 24"/>
          <p:cNvSpPr/>
          <p:nvPr userDrawn="1"/>
        </p:nvSpPr>
        <p:spPr>
          <a:xfrm>
            <a:off x="6119282" y="1513945"/>
            <a:ext cx="2275417" cy="146342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28568871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6"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smtClean="0"/>
              <a:t>Success Criteria</a:t>
            </a:r>
            <a:endParaRPr lang="en-US" sz="3600" dirty="0"/>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smtClean="0"/>
              <a:t>Aim</a:t>
            </a:r>
            <a:endParaRPr lang="en-US" sz="3600" dirty="0"/>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endParaRPr lang="en-GB" dirty="0" smtClean="0"/>
          </a:p>
          <a:p>
            <a:r>
              <a:rPr lang="en-GB" dirty="0" smtClean="0"/>
              <a:t>Statement 2</a:t>
            </a:r>
          </a:p>
          <a:p>
            <a:pPr lvl="1"/>
            <a:r>
              <a:rPr lang="en-GB" dirty="0" smtClean="0"/>
              <a:t>Sub statement</a:t>
            </a:r>
            <a:endParaRPr lang="en-GB" dirty="0"/>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endParaRPr lang="en-GB" dirty="0" smtClean="0"/>
          </a:p>
          <a:p>
            <a:r>
              <a:rPr lang="en-GB" dirty="0" smtClean="0"/>
              <a:t>Statement 2</a:t>
            </a:r>
          </a:p>
          <a:p>
            <a:pPr lvl="1"/>
            <a:r>
              <a:rPr lang="en-GB" dirty="0" smtClean="0"/>
              <a:t>Sub statement</a:t>
            </a:r>
            <a:endParaRPr lang="en-GB" dirty="0"/>
          </a:p>
        </p:txBody>
      </p:sp>
    </p:spTree>
    <p:extLst>
      <p:ext uri="{BB962C8B-B14F-4D97-AF65-F5344CB8AC3E}">
        <p14:creationId xmlns:p14="http://schemas.microsoft.com/office/powerpoint/2010/main" val="22575232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97377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a:defRPr/>
            </a:lvl1pPr>
          </a:lstStyle>
          <a:p>
            <a:pPr>
              <a:defRPr/>
            </a:pPr>
            <a:fld id="{94B3148B-524E-4287-99F2-A63D5B899BB4}" type="datetimeFigureOut">
              <a:rPr lang="en-GB"/>
              <a:pPr>
                <a:defRPr/>
              </a:pPr>
              <a:t>22/03/2019</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4B4540DC-E7D7-4117-B274-EB57E7A7B7B1}" type="slidenum">
              <a:rPr lang="en-GB"/>
              <a:pPr>
                <a:defRPr/>
              </a:pPr>
              <a:t>‹#›</a:t>
            </a:fld>
            <a:endParaRPr lang="en-GB"/>
          </a:p>
        </p:txBody>
      </p:sp>
    </p:spTree>
    <p:extLst>
      <p:ext uri="{BB962C8B-B14F-4D97-AF65-F5344CB8AC3E}">
        <p14:creationId xmlns:p14="http://schemas.microsoft.com/office/powerpoint/2010/main" val="285936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p:nvPr>
        </p:nvSpPr>
        <p:spPr>
          <a:xfrm>
            <a:off x="457198" y="1513945"/>
            <a:ext cx="8220075" cy="4882093"/>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Tree>
    <p:extLst>
      <p:ext uri="{BB962C8B-B14F-4D97-AF65-F5344CB8AC3E}">
        <p14:creationId xmlns:p14="http://schemas.microsoft.com/office/powerpoint/2010/main" val="2610794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755650" y="1513944"/>
            <a:ext cx="7632700" cy="457888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srgbClr val="FFFFFF"/>
              </a:solidFill>
            </a:endParaRPr>
          </a:p>
        </p:txBody>
      </p:sp>
      <p:grpSp>
        <p:nvGrpSpPr>
          <p:cNvPr id="2" name="Group 1"/>
          <p:cNvGrpSpPr/>
          <p:nvPr userDrawn="1"/>
        </p:nvGrpSpPr>
        <p:grpSpPr>
          <a:xfrm>
            <a:off x="4002736" y="1721798"/>
            <a:ext cx="4189074" cy="4163173"/>
            <a:chOff x="4002736" y="1701428"/>
            <a:chExt cx="4189074" cy="4163173"/>
          </a:xfrm>
        </p:grpSpPr>
        <p:sp>
          <p:nvSpPr>
            <p:cNvPr id="9" name="Oval 8"/>
            <p:cNvSpPr/>
            <p:nvPr userDrawn="1"/>
          </p:nvSpPr>
          <p:spPr bwMode="auto">
            <a:xfrm>
              <a:off x="4002736" y="1735515"/>
              <a:ext cx="1998662"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1" name="Oval 10"/>
            <p:cNvSpPr/>
            <p:nvPr userDrawn="1"/>
          </p:nvSpPr>
          <p:spPr bwMode="auto">
            <a:xfrm>
              <a:off x="6193147" y="1701428"/>
              <a:ext cx="1998663"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2" name="Oval 11"/>
            <p:cNvSpPr/>
            <p:nvPr userDrawn="1"/>
          </p:nvSpPr>
          <p:spPr bwMode="auto">
            <a:xfrm>
              <a:off x="6193147" y="3860054"/>
              <a:ext cx="1997075"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3" name="Oval 12"/>
            <p:cNvSpPr/>
            <p:nvPr userDrawn="1"/>
          </p:nvSpPr>
          <p:spPr bwMode="auto">
            <a:xfrm>
              <a:off x="4002736" y="3865939"/>
              <a:ext cx="1998663"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grpSp>
      <p:sp>
        <p:nvSpPr>
          <p:cNvPr id="14" name="Content Placeholder 2"/>
          <p:cNvSpPr>
            <a:spLocks noGrp="1"/>
          </p:cNvSpPr>
          <p:nvPr userDrawn="1">
            <p:ph idx="1" hasCustomPrompt="1"/>
          </p:nvPr>
        </p:nvSpPr>
        <p:spPr>
          <a:xfrm>
            <a:off x="755650" y="1513944"/>
            <a:ext cx="3048958" cy="457888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or illustrations here.</a:t>
            </a:r>
          </a:p>
        </p:txBody>
      </p:sp>
    </p:spTree>
    <p:extLst>
      <p:ext uri="{BB962C8B-B14F-4D97-AF65-F5344CB8AC3E}">
        <p14:creationId xmlns:p14="http://schemas.microsoft.com/office/powerpoint/2010/main" val="2687576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60233" y="1513945"/>
            <a:ext cx="3691606" cy="4578880"/>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bwMode="auto">
          <a:xfrm>
            <a:off x="750885" y="1513945"/>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bwMode="auto">
          <a:xfrm>
            <a:off x="750885" y="2678233"/>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2" name="Rectangle 11"/>
          <p:cNvSpPr/>
          <p:nvPr userDrawn="1"/>
        </p:nvSpPr>
        <p:spPr bwMode="auto">
          <a:xfrm>
            <a:off x="750885" y="3842521"/>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3" name="Rectangle 12"/>
          <p:cNvSpPr/>
          <p:nvPr userDrawn="1"/>
        </p:nvSpPr>
        <p:spPr bwMode="auto">
          <a:xfrm>
            <a:off x="750885" y="5006809"/>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80618494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2895600" y="1513944"/>
            <a:ext cx="5492750"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a:xfrm>
            <a:off x="755650" y="4481513"/>
            <a:ext cx="7632700" cy="16113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a:xfrm>
            <a:off x="755650" y="1513944"/>
            <a:ext cx="2036763"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chemeClr val="tx1"/>
                </a:solidFill>
              </a:rPr>
              <a:t>Insert</a:t>
            </a:r>
            <a:r>
              <a:rPr lang="en-GB" baseline="0" dirty="0" smtClean="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38985678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755650" y="1513945"/>
            <a:ext cx="2852738" cy="4578880"/>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7" name="Rectangle 6"/>
          <p:cNvSpPr/>
          <p:nvPr userDrawn="1"/>
        </p:nvSpPr>
        <p:spPr>
          <a:xfrm>
            <a:off x="3683001" y="461427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2" name="Rectangle 11"/>
          <p:cNvSpPr/>
          <p:nvPr userDrawn="1"/>
        </p:nvSpPr>
        <p:spPr>
          <a:xfrm>
            <a:off x="3683001" y="1519198"/>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3" name="Rectangle 12"/>
          <p:cNvSpPr/>
          <p:nvPr userDrawn="1"/>
        </p:nvSpPr>
        <p:spPr>
          <a:xfrm>
            <a:off x="3683001" y="306673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49762296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12104" y="1513946"/>
            <a:ext cx="3776245" cy="281583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7" name="Rectangle 6"/>
          <p:cNvSpPr/>
          <p:nvPr userDrawn="1"/>
        </p:nvSpPr>
        <p:spPr>
          <a:xfrm>
            <a:off x="755650" y="4418013"/>
            <a:ext cx="7632700" cy="1674812"/>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a:xfrm>
            <a:off x="755650"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a:xfrm>
            <a:off x="2683877"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16134843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hasCustomPrompt="1"/>
          </p:nvPr>
        </p:nvSpPr>
        <p:spPr>
          <a:xfrm>
            <a:off x="457198" y="1503759"/>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503238" y="2481263"/>
            <a:ext cx="8137525" cy="258762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chemeClr val="tx1"/>
                </a:solidFill>
              </a:rPr>
              <a:t>Insert text or illustrations</a:t>
            </a:r>
            <a:r>
              <a:rPr lang="en-GB" baseline="0" dirty="0" smtClean="0">
                <a:solidFill>
                  <a:schemeClr val="tx1"/>
                </a:solidFill>
              </a:rPr>
              <a:t> here.</a:t>
            </a:r>
            <a:endParaRPr lang="en-GB" dirty="0">
              <a:solidFill>
                <a:schemeClr val="tx1"/>
              </a:solidFill>
            </a:endParaRPr>
          </a:p>
        </p:txBody>
      </p:sp>
      <p:sp>
        <p:nvSpPr>
          <p:cNvPr id="9" name="Content Placeholder 2"/>
          <p:cNvSpPr>
            <a:spLocks noGrp="1"/>
          </p:cNvSpPr>
          <p:nvPr>
            <p:ph idx="10" hasCustomPrompt="1"/>
          </p:nvPr>
        </p:nvSpPr>
        <p:spPr>
          <a:xfrm>
            <a:off x="461962" y="5099446"/>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spTree>
    <p:extLst>
      <p:ext uri="{BB962C8B-B14F-4D97-AF65-F5344CB8AC3E}">
        <p14:creationId xmlns:p14="http://schemas.microsoft.com/office/powerpoint/2010/main" val="24036067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18" name="Rounded Rectangle 17"/>
          <p:cNvSpPr/>
          <p:nvPr userDrawn="1"/>
        </p:nvSpPr>
        <p:spPr>
          <a:xfrm>
            <a:off x="760416"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Insert text or illustrations here.</a:t>
            </a:r>
            <a:endParaRPr lang="en-GB" dirty="0">
              <a:solidFill>
                <a:schemeClr val="tx1"/>
              </a:solidFill>
            </a:endParaRPr>
          </a:p>
        </p:txBody>
      </p:sp>
      <p:sp>
        <p:nvSpPr>
          <p:cNvPr id="19" name="Rounded Rectangle 18"/>
          <p:cNvSpPr/>
          <p:nvPr userDrawn="1"/>
        </p:nvSpPr>
        <p:spPr>
          <a:xfrm>
            <a:off x="3337553"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20" name="Rounded Rectangle 19"/>
          <p:cNvSpPr/>
          <p:nvPr userDrawn="1"/>
        </p:nvSpPr>
        <p:spPr>
          <a:xfrm>
            <a:off x="5914690"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ounded Rectangle 5"/>
          <p:cNvSpPr/>
          <p:nvPr userDrawn="1"/>
        </p:nvSpPr>
        <p:spPr>
          <a:xfrm>
            <a:off x="755650"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Insert text or illustrations here.</a:t>
            </a:r>
            <a:endParaRPr lang="en-GB" dirty="0">
              <a:solidFill>
                <a:schemeClr val="tx1"/>
              </a:solidFill>
            </a:endParaRPr>
          </a:p>
        </p:txBody>
      </p:sp>
      <p:sp>
        <p:nvSpPr>
          <p:cNvPr id="9" name="Rounded Rectangle 8"/>
          <p:cNvSpPr/>
          <p:nvPr userDrawn="1"/>
        </p:nvSpPr>
        <p:spPr>
          <a:xfrm>
            <a:off x="3332787"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11" name="Rounded Rectangle 10"/>
          <p:cNvSpPr/>
          <p:nvPr userDrawn="1"/>
        </p:nvSpPr>
        <p:spPr>
          <a:xfrm>
            <a:off x="5909924"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15" name="Content Placeholder 2"/>
          <p:cNvSpPr>
            <a:spLocks noGrp="1"/>
          </p:cNvSpPr>
          <p:nvPr>
            <p:ph idx="1" hasCustomPrompt="1"/>
          </p:nvPr>
        </p:nvSpPr>
        <p:spPr>
          <a:xfrm>
            <a:off x="457198" y="1500011"/>
            <a:ext cx="8220075" cy="967318"/>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spTree>
    <p:extLst>
      <p:ext uri="{BB962C8B-B14F-4D97-AF65-F5344CB8AC3E}">
        <p14:creationId xmlns:p14="http://schemas.microsoft.com/office/powerpoint/2010/main" val="411149322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1" r:id="rId4"/>
    <p:sldLayoutId id="2147483667" r:id="rId5"/>
    <p:sldLayoutId id="2147483668" r:id="rId6"/>
    <p:sldLayoutId id="2147483669" r:id="rId7"/>
    <p:sldLayoutId id="2147483670" r:id="rId8"/>
    <p:sldLayoutId id="2147483673" r:id="rId9"/>
    <p:sldLayoutId id="2147483674" r:id="rId10"/>
    <p:sldLayoutId id="2147483663" r:id="rId11"/>
    <p:sldLayoutId id="2147483666" r:id="rId12"/>
    <p:sldLayoutId id="2147483675"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rgbClr val="1C1C1C"/>
          </a:solidFill>
          <a:latin typeface="Sassoon Infant Md" panose="02000603050000020003"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13.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Rectangle 1"/>
          <p:cNvSpPr/>
          <p:nvPr/>
        </p:nvSpPr>
        <p:spPr>
          <a:xfrm>
            <a:off x="414338" y="2409031"/>
            <a:ext cx="8315325" cy="1277938"/>
          </a:xfrm>
          <a:prstGeom prst="rect">
            <a:avLst/>
          </a:prstGeom>
          <a:solidFill>
            <a:schemeClr val="accent3"/>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288000" anchor="ctr"/>
          <a:lstStyle/>
          <a:p>
            <a:pPr algn="ctr">
              <a:defRPr/>
            </a:pPr>
            <a:r>
              <a:rPr lang="en-GB" altLang="en-US" sz="5000" b="1" dirty="0" smtClean="0">
                <a:solidFill>
                  <a:schemeClr val="accent6"/>
                </a:solidFill>
                <a:latin typeface="BPreplay" panose="02000503000000020004" pitchFamily="50" charset="0"/>
              </a:rPr>
              <a:t>Phonics Screening Check</a:t>
            </a:r>
            <a:endParaRPr lang="en-GB" altLang="en-US" sz="5000" b="1" dirty="0">
              <a:solidFill>
                <a:schemeClr val="accent6"/>
              </a:solidFill>
              <a:latin typeface="BPreplay" panose="02000503000000020004" pitchFamily="50" charset="0"/>
            </a:endParaRPr>
          </a:p>
          <a:p>
            <a:pPr algn="ctr">
              <a:defRPr/>
            </a:pPr>
            <a:endParaRPr lang="en-GB" dirty="0"/>
          </a:p>
        </p:txBody>
      </p:sp>
      <p:pic>
        <p:nvPicPr>
          <p:cNvPr id="3" name="Picture 4"/>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278313" y="623888"/>
            <a:ext cx="588962"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2604025" y="4256088"/>
            <a:ext cx="39359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200" dirty="0">
                <a:solidFill>
                  <a:schemeClr val="tx2"/>
                </a:solidFill>
                <a:latin typeface="BPreplay" panose="02000503000000020004" pitchFamily="50" charset="0"/>
              </a:rPr>
              <a:t>A </a:t>
            </a:r>
            <a:r>
              <a:rPr lang="en-GB" altLang="en-US" sz="3200" dirty="0" smtClean="0">
                <a:solidFill>
                  <a:schemeClr val="tx2"/>
                </a:solidFill>
                <a:latin typeface="BPreplay" panose="02000503000000020004" pitchFamily="50" charset="0"/>
              </a:rPr>
              <a:t>Guide for Parents</a:t>
            </a:r>
            <a:endParaRPr lang="en-GB" altLang="en-US" sz="3200" dirty="0">
              <a:solidFill>
                <a:schemeClr val="tx2"/>
              </a:solidFill>
              <a:latin typeface="BPreplay" panose="02000503000000020004" pitchFamily="50" charset="0"/>
            </a:endParaRPr>
          </a:p>
        </p:txBody>
      </p:sp>
      <p:sp>
        <p:nvSpPr>
          <p:cNvPr id="7" name="Rectangle 2"/>
          <p:cNvSpPr>
            <a:spLocks noChangeArrowheads="1"/>
          </p:cNvSpPr>
          <p:nvPr/>
        </p:nvSpPr>
        <p:spPr bwMode="auto">
          <a:xfrm>
            <a:off x="2998653" y="1335858"/>
            <a:ext cx="3146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5400" dirty="0" smtClean="0">
                <a:solidFill>
                  <a:schemeClr val="accent6"/>
                </a:solidFill>
                <a:latin typeface="BPreplay" panose="02000503000000020004" pitchFamily="50" charset="0"/>
              </a:rPr>
              <a:t>Year One</a:t>
            </a:r>
            <a:endParaRPr lang="en-GB" altLang="en-US" sz="5400" dirty="0">
              <a:solidFill>
                <a:schemeClr val="accent6"/>
              </a:solidFill>
              <a:latin typeface="BPreplay" panose="02000503000000020004" pitchFamily="50"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9637" y="3530599"/>
            <a:ext cx="1398392" cy="3101632"/>
          </a:xfrm>
          <a:prstGeom prst="rect">
            <a:avLst/>
          </a:prstGeom>
        </p:spPr>
      </p:pic>
    </p:spTree>
    <p:extLst>
      <p:ext uri="{BB962C8B-B14F-4D97-AF65-F5344CB8AC3E}">
        <p14:creationId xmlns:p14="http://schemas.microsoft.com/office/powerpoint/2010/main" val="2211886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4"/>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277519" y="3242469"/>
            <a:ext cx="588962"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882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9" name="Rectangle 8"/>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Rectangle 3"/>
          <p:cNvSpPr>
            <a:spLocks noChangeArrowheads="1"/>
          </p:cNvSpPr>
          <p:nvPr/>
        </p:nvSpPr>
        <p:spPr bwMode="auto">
          <a:xfrm>
            <a:off x="407988" y="401638"/>
            <a:ext cx="2100262" cy="646112"/>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b="1" dirty="0">
                <a:solidFill>
                  <a:schemeClr val="accent6"/>
                </a:solidFill>
                <a:latin typeface="BPreplay" panose="02000503000000020004" pitchFamily="50" charset="0"/>
              </a:rPr>
              <a:t>Chapters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2" name="Rectangle 1">
            <a:hlinkClick r:id="rId2" action="ppaction://hlinksldjump"/>
          </p:cNvPr>
          <p:cNvSpPr/>
          <p:nvPr/>
        </p:nvSpPr>
        <p:spPr>
          <a:xfrm>
            <a:off x="355600" y="1193800"/>
            <a:ext cx="2705100"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anchor="t"/>
          <a:lstStyle/>
          <a:p>
            <a:pPr algn="ctr">
              <a:defRPr/>
            </a:pPr>
            <a:r>
              <a:rPr lang="en-GB" sz="2400" b="1" dirty="0" smtClean="0">
                <a:solidFill>
                  <a:schemeClr val="accent6"/>
                </a:solidFill>
                <a:latin typeface="BPreplay" panose="02000503000000020004" pitchFamily="50" charset="0"/>
              </a:rPr>
              <a:t>1</a:t>
            </a:r>
          </a:p>
          <a:p>
            <a:pPr algn="ctr">
              <a:defRPr/>
            </a:pPr>
            <a:r>
              <a:rPr lang="en-GB" sz="2000" dirty="0" smtClean="0">
                <a:solidFill>
                  <a:schemeClr val="accent6"/>
                </a:solidFill>
                <a:latin typeface="BPreplay" panose="02000503000000020004" pitchFamily="50" charset="0"/>
              </a:rPr>
              <a:t>What </a:t>
            </a:r>
            <a:r>
              <a:rPr lang="en-GB" sz="2000" dirty="0">
                <a:solidFill>
                  <a:schemeClr val="accent6"/>
                </a:solidFill>
                <a:latin typeface="BPreplay" panose="02000503000000020004" pitchFamily="50" charset="0"/>
              </a:rPr>
              <a:t>is Phonics?</a:t>
            </a:r>
          </a:p>
        </p:txBody>
      </p:sp>
      <p:sp>
        <p:nvSpPr>
          <p:cNvPr id="14" name="Rectangle 13">
            <a:hlinkClick r:id="rId3" action="ppaction://hlinksldjump"/>
          </p:cNvPr>
          <p:cNvSpPr/>
          <p:nvPr/>
        </p:nvSpPr>
        <p:spPr>
          <a:xfrm>
            <a:off x="3217863" y="1193800"/>
            <a:ext cx="2706687"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anchor="t"/>
          <a:lstStyle/>
          <a:p>
            <a:pPr algn="ctr">
              <a:defRPr/>
            </a:pPr>
            <a:r>
              <a:rPr lang="en-GB" sz="2400" b="1" dirty="0" smtClean="0">
                <a:solidFill>
                  <a:schemeClr val="accent6"/>
                </a:solidFill>
                <a:latin typeface="BPreplay" panose="02000503000000020004" pitchFamily="50" charset="0"/>
              </a:rPr>
              <a:t>2</a:t>
            </a:r>
            <a:endParaRPr lang="en-GB" sz="2400" b="1" dirty="0">
              <a:solidFill>
                <a:schemeClr val="accent6"/>
              </a:solidFill>
              <a:latin typeface="BPreplay" panose="02000503000000020004" pitchFamily="50" charset="0"/>
            </a:endParaRPr>
          </a:p>
          <a:p>
            <a:pPr algn="ctr">
              <a:defRPr/>
            </a:pPr>
            <a:r>
              <a:rPr lang="en-GB" sz="2000" dirty="0">
                <a:solidFill>
                  <a:schemeClr val="accent6"/>
                </a:solidFill>
                <a:latin typeface="BPreplay" panose="02000503000000020004" pitchFamily="50" charset="0"/>
              </a:rPr>
              <a:t>What is the Phonics Screening Check?</a:t>
            </a:r>
          </a:p>
        </p:txBody>
      </p:sp>
      <p:sp>
        <p:nvSpPr>
          <p:cNvPr id="15" name="Rectangle 14">
            <a:hlinkClick r:id="rId4" action="ppaction://hlinksldjump"/>
          </p:cNvPr>
          <p:cNvSpPr/>
          <p:nvPr/>
        </p:nvSpPr>
        <p:spPr>
          <a:xfrm>
            <a:off x="6081713" y="1193800"/>
            <a:ext cx="2705100" cy="1421104"/>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36000" bIns="144000" anchor="t">
            <a:spAutoFit/>
          </a:bodyPr>
          <a:lstStyle/>
          <a:p>
            <a:pPr algn="ctr">
              <a:defRPr/>
            </a:pPr>
            <a:r>
              <a:rPr lang="en-GB" sz="2400" b="1" dirty="0" smtClean="0">
                <a:solidFill>
                  <a:schemeClr val="accent6"/>
                </a:solidFill>
                <a:latin typeface="BPreplay" panose="02000503000000020004" pitchFamily="50" charset="0"/>
              </a:rPr>
              <a:t>3</a:t>
            </a:r>
            <a:endParaRPr lang="en-GB" sz="2400" b="1" dirty="0">
              <a:solidFill>
                <a:schemeClr val="accent6"/>
              </a:solidFill>
              <a:latin typeface="BPreplay" panose="02000503000000020004" pitchFamily="50" charset="0"/>
            </a:endParaRPr>
          </a:p>
          <a:p>
            <a:pPr algn="ctr">
              <a:defRPr/>
            </a:pPr>
            <a:r>
              <a:rPr lang="en-GB" sz="2000" dirty="0">
                <a:solidFill>
                  <a:schemeClr val="accent6"/>
                </a:solidFill>
                <a:latin typeface="BPreplay" panose="02000503000000020004" pitchFamily="50" charset="0"/>
              </a:rPr>
              <a:t>What Happens During the </a:t>
            </a:r>
            <a:r>
              <a:rPr lang="en-GB" sz="2000" dirty="0" smtClean="0">
                <a:solidFill>
                  <a:schemeClr val="accent6"/>
                </a:solidFill>
                <a:latin typeface="BPreplay" panose="02000503000000020004" pitchFamily="50" charset="0"/>
              </a:rPr>
              <a:t>Screening?</a:t>
            </a:r>
            <a:endParaRPr lang="en-GB" sz="2000" dirty="0">
              <a:solidFill>
                <a:schemeClr val="accent6"/>
              </a:solidFill>
              <a:latin typeface="BPreplay" panose="02000503000000020004" pitchFamily="50" charset="0"/>
            </a:endParaRPr>
          </a:p>
        </p:txBody>
      </p:sp>
      <p:sp>
        <p:nvSpPr>
          <p:cNvPr id="24" name="Rectangle 23">
            <a:hlinkClick r:id="rId5" action="ppaction://hlinksldjump"/>
          </p:cNvPr>
          <p:cNvSpPr/>
          <p:nvPr/>
        </p:nvSpPr>
        <p:spPr>
          <a:xfrm>
            <a:off x="358775" y="2781300"/>
            <a:ext cx="2705100"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anchor="t"/>
          <a:lstStyle/>
          <a:p>
            <a:pPr algn="ctr">
              <a:defRPr/>
            </a:pPr>
            <a:r>
              <a:rPr lang="en-GB" sz="2400" b="1" dirty="0" smtClean="0">
                <a:solidFill>
                  <a:schemeClr val="accent6"/>
                </a:solidFill>
                <a:latin typeface="BPreplay" panose="02000503000000020004" pitchFamily="50" charset="0"/>
              </a:rPr>
              <a:t>4</a:t>
            </a:r>
            <a:endParaRPr lang="en-GB" sz="2400" b="1" dirty="0">
              <a:solidFill>
                <a:schemeClr val="accent6"/>
              </a:solidFill>
              <a:latin typeface="BPreplay" panose="02000503000000020004" pitchFamily="50" charset="0"/>
            </a:endParaRPr>
          </a:p>
          <a:p>
            <a:pPr algn="ctr">
              <a:defRPr/>
            </a:pPr>
            <a:r>
              <a:rPr lang="en-GB" sz="2000" dirty="0">
                <a:solidFill>
                  <a:schemeClr val="accent6"/>
                </a:solidFill>
                <a:latin typeface="BPreplay" panose="02000503000000020004" pitchFamily="50" charset="0"/>
              </a:rPr>
              <a:t>Pseudo Words (Nonsense words)</a:t>
            </a:r>
          </a:p>
        </p:txBody>
      </p:sp>
      <p:sp>
        <p:nvSpPr>
          <p:cNvPr id="25" name="Rectangle 24">
            <a:hlinkClick r:id="rId6" action="ppaction://hlinksldjump"/>
          </p:cNvPr>
          <p:cNvSpPr/>
          <p:nvPr/>
        </p:nvSpPr>
        <p:spPr>
          <a:xfrm>
            <a:off x="3221038" y="2781300"/>
            <a:ext cx="2705100"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anchor="t"/>
          <a:lstStyle/>
          <a:p>
            <a:pPr algn="ctr">
              <a:defRPr/>
            </a:pPr>
            <a:r>
              <a:rPr lang="en-GB" sz="2400" b="1" dirty="0" smtClean="0">
                <a:solidFill>
                  <a:schemeClr val="accent6"/>
                </a:solidFill>
                <a:latin typeface="BPreplay" panose="02000503000000020004" pitchFamily="50" charset="0"/>
              </a:rPr>
              <a:t>5</a:t>
            </a:r>
            <a:endParaRPr lang="en-GB" sz="2400" b="1" dirty="0">
              <a:solidFill>
                <a:schemeClr val="accent6"/>
              </a:solidFill>
              <a:latin typeface="BPreplay" panose="02000503000000020004" pitchFamily="50" charset="0"/>
            </a:endParaRPr>
          </a:p>
          <a:p>
            <a:pPr algn="ctr">
              <a:defRPr/>
            </a:pPr>
            <a:r>
              <a:rPr lang="en-GB" sz="2000" dirty="0">
                <a:solidFill>
                  <a:schemeClr val="accent6"/>
                </a:solidFill>
                <a:latin typeface="BPreplay" panose="02000503000000020004" pitchFamily="50" charset="0"/>
              </a:rPr>
              <a:t>Reporting to Parents</a:t>
            </a:r>
          </a:p>
        </p:txBody>
      </p:sp>
      <p:sp>
        <p:nvSpPr>
          <p:cNvPr id="26" name="Rectangle 25">
            <a:hlinkClick r:id="rId7" action="ppaction://hlinksldjump"/>
          </p:cNvPr>
          <p:cNvSpPr/>
          <p:nvPr/>
        </p:nvSpPr>
        <p:spPr>
          <a:xfrm>
            <a:off x="6083300" y="2781300"/>
            <a:ext cx="2706688"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anchor="t"/>
          <a:lstStyle/>
          <a:p>
            <a:pPr algn="ctr">
              <a:defRPr/>
            </a:pPr>
            <a:r>
              <a:rPr lang="en-GB" sz="2400" b="1" dirty="0" smtClean="0">
                <a:solidFill>
                  <a:schemeClr val="accent6"/>
                </a:solidFill>
                <a:latin typeface="BPreplay" panose="02000503000000020004" pitchFamily="50" charset="0"/>
              </a:rPr>
              <a:t>6</a:t>
            </a:r>
          </a:p>
          <a:p>
            <a:pPr algn="ctr">
              <a:defRPr/>
            </a:pPr>
            <a:r>
              <a:rPr lang="en-GB" sz="2000" dirty="0" smtClean="0">
                <a:solidFill>
                  <a:schemeClr val="accent6"/>
                </a:solidFill>
                <a:latin typeface="BPreplay" panose="02000503000000020004" pitchFamily="50" charset="0"/>
              </a:rPr>
              <a:t>How Are the Results Used?</a:t>
            </a:r>
            <a:endParaRPr lang="en-GB" sz="2000" dirty="0">
              <a:solidFill>
                <a:schemeClr val="accent6"/>
              </a:solidFill>
              <a:latin typeface="BPreplay" panose="02000503000000020004" pitchFamily="50" charset="0"/>
            </a:endParaRPr>
          </a:p>
        </p:txBody>
      </p:sp>
      <p:sp>
        <p:nvSpPr>
          <p:cNvPr id="27" name="Rectangle 26">
            <a:hlinkClick r:id="rId8" action="ppaction://hlinksldjump"/>
          </p:cNvPr>
          <p:cNvSpPr/>
          <p:nvPr/>
        </p:nvSpPr>
        <p:spPr>
          <a:xfrm>
            <a:off x="3219450" y="4368800"/>
            <a:ext cx="2705100" cy="1422400"/>
          </a:xfrm>
          <a:prstGeom prst="rect">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a:defRPr/>
            </a:pPr>
            <a:r>
              <a:rPr lang="en-GB" sz="2400" b="1" dirty="0" smtClean="0">
                <a:solidFill>
                  <a:schemeClr val="accent6"/>
                </a:solidFill>
                <a:latin typeface="BPreplay" panose="02000503000000020004" pitchFamily="50" charset="0"/>
              </a:rPr>
              <a:t>7</a:t>
            </a:r>
            <a:endParaRPr lang="en-GB" sz="2400" b="1" dirty="0">
              <a:solidFill>
                <a:schemeClr val="accent6"/>
              </a:solidFill>
              <a:latin typeface="BPreplay" panose="02000503000000020004" pitchFamily="50" charset="0"/>
            </a:endParaRPr>
          </a:p>
          <a:p>
            <a:pPr algn="ctr">
              <a:defRPr/>
            </a:pPr>
            <a:r>
              <a:rPr lang="en-GB" sz="2000" dirty="0">
                <a:solidFill>
                  <a:schemeClr val="accent6"/>
                </a:solidFill>
                <a:latin typeface="BPreplay" panose="02000503000000020004" pitchFamily="50" charset="0"/>
              </a:rPr>
              <a:t>How Can I Help My Child </a:t>
            </a:r>
            <a:r>
              <a:rPr lang="en-GB" sz="2000" dirty="0" smtClean="0">
                <a:solidFill>
                  <a:schemeClr val="accent6"/>
                </a:solidFill>
                <a:latin typeface="BPreplay" panose="02000503000000020004" pitchFamily="50" charset="0"/>
              </a:rPr>
              <a:t>at </a:t>
            </a:r>
            <a:r>
              <a:rPr lang="en-GB" sz="2000" dirty="0">
                <a:solidFill>
                  <a:schemeClr val="accent6"/>
                </a:solidFill>
                <a:latin typeface="BPreplay" panose="02000503000000020004" pitchFamily="50" charset="0"/>
              </a:rPr>
              <a:t>Home?</a:t>
            </a:r>
          </a:p>
        </p:txBody>
      </p:sp>
      <p:pic>
        <p:nvPicPr>
          <p:cNvPr id="3086" name="Picture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222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tx1"/>
                </a:solidFill>
                <a:latin typeface="BPreplay" panose="02000503000000020004" pitchFamily="50" charset="0"/>
              </a:rPr>
              <a:t>Children begin to learn phonics (sounds) in </a:t>
            </a:r>
            <a:r>
              <a:rPr lang="en-GB" dirty="0" smtClean="0">
                <a:solidFill>
                  <a:schemeClr val="tx1"/>
                </a:solidFill>
                <a:latin typeface="BPreplay" panose="02000503000000020004" pitchFamily="50" charset="0"/>
              </a:rPr>
              <a:t>early years, </a:t>
            </a:r>
            <a:r>
              <a:rPr lang="en-GB" dirty="0">
                <a:solidFill>
                  <a:schemeClr val="tx1"/>
                </a:solidFill>
                <a:latin typeface="BPreplay" panose="02000503000000020004" pitchFamily="50" charset="0"/>
              </a:rPr>
              <a:t>both </a:t>
            </a:r>
            <a:r>
              <a:rPr lang="en-GB" dirty="0" smtClean="0">
                <a:solidFill>
                  <a:schemeClr val="tx1"/>
                </a:solidFill>
                <a:latin typeface="BPreplay" panose="02000503000000020004" pitchFamily="50" charset="0"/>
              </a:rPr>
              <a:t>nursery </a:t>
            </a:r>
            <a:r>
              <a:rPr lang="en-GB" dirty="0">
                <a:solidFill>
                  <a:schemeClr val="tx1"/>
                </a:solidFill>
                <a:latin typeface="BPreplay" panose="02000503000000020004" pitchFamily="50" charset="0"/>
              </a:rPr>
              <a:t>and </a:t>
            </a:r>
            <a:r>
              <a:rPr lang="en-GB" dirty="0" smtClean="0">
                <a:solidFill>
                  <a:schemeClr val="tx1"/>
                </a:solidFill>
                <a:latin typeface="BPreplay" panose="02000503000000020004" pitchFamily="50" charset="0"/>
              </a:rPr>
              <a:t>reception</a:t>
            </a:r>
            <a:r>
              <a:rPr lang="en-GB" dirty="0">
                <a:solidFill>
                  <a:schemeClr val="tx1"/>
                </a:solidFill>
                <a:latin typeface="BPreplay" panose="02000503000000020004" pitchFamily="50" charset="0"/>
              </a:rPr>
              <a:t>. Once children begin learning sounds, these sounds are used orally to identify and make words. They will then </a:t>
            </a:r>
            <a:r>
              <a:rPr lang="en-GB" dirty="0" smtClean="0">
                <a:solidFill>
                  <a:schemeClr val="tx1"/>
                </a:solidFill>
                <a:latin typeface="BPreplay" panose="02000503000000020004" pitchFamily="50" charset="0"/>
              </a:rPr>
              <a:t>begin </a:t>
            </a:r>
            <a:r>
              <a:rPr lang="en-GB" dirty="0">
                <a:solidFill>
                  <a:schemeClr val="tx1"/>
                </a:solidFill>
                <a:latin typeface="BPreplay" panose="02000503000000020004" pitchFamily="50" charset="0"/>
              </a:rPr>
              <a:t>to learn the letters which make each of the sounds and these are used to read and spell words.</a:t>
            </a:r>
            <a:endParaRPr lang="en-GB" dirty="0" smtClean="0">
              <a:solidFill>
                <a:schemeClr val="tx1"/>
              </a:solidFill>
              <a:latin typeface="BPreplay" panose="02000503000000020004" pitchFamily="50" charset="0"/>
            </a:endParaRPr>
          </a:p>
          <a:p>
            <a:pPr algn="just">
              <a:defRPr/>
            </a:pPr>
            <a:endParaRPr lang="en-GB" dirty="0">
              <a:solidFill>
                <a:schemeClr val="tx1"/>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Once children begin learning sounds, these sounds are used orally to identify and make words. They will then </a:t>
            </a:r>
            <a:r>
              <a:rPr lang="en-GB" dirty="0" smtClean="0">
                <a:solidFill>
                  <a:schemeClr val="bg2">
                    <a:lumMod val="10000"/>
                  </a:schemeClr>
                </a:solidFill>
                <a:latin typeface="BPreplay" panose="02000503000000020004" pitchFamily="50" charset="0"/>
              </a:rPr>
              <a:t>begin </a:t>
            </a:r>
            <a:r>
              <a:rPr lang="en-GB" dirty="0">
                <a:solidFill>
                  <a:schemeClr val="bg2">
                    <a:lumMod val="10000"/>
                  </a:schemeClr>
                </a:solidFill>
                <a:latin typeface="BPreplay" panose="02000503000000020004" pitchFamily="50" charset="0"/>
              </a:rPr>
              <a:t>to learn the letters which make each of the sounds and these are used to read and spell words.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37561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is Phonics?</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53988" y="4174067"/>
            <a:ext cx="1783062" cy="2542646"/>
          </a:xfrm>
          <a:prstGeom prst="rect">
            <a:avLst/>
          </a:prstGeom>
        </p:spPr>
      </p:pic>
    </p:spTree>
    <p:extLst>
      <p:ext uri="{BB962C8B-B14F-4D97-AF65-F5344CB8AC3E}">
        <p14:creationId xmlns:p14="http://schemas.microsoft.com/office/powerpoint/2010/main" val="3008050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Children in Year 1 throughout the country will all be taking part in a phonics screening check during the same week in June. Children in Year 2 will also take the check if they did not achieve the required result when in Year 1 or they have not taken the test before. </a:t>
            </a:r>
            <a:endParaRPr lang="en-GB" dirty="0" smtClean="0">
              <a:solidFill>
                <a:schemeClr val="bg2">
                  <a:lumMod val="10000"/>
                </a:schemeClr>
              </a:solidFill>
              <a:latin typeface="BPreplay" panose="02000503000000020004" pitchFamily="50" charset="0"/>
            </a:endParaRPr>
          </a:p>
          <a:p>
            <a:pPr algn="just">
              <a:defRPr/>
            </a:pPr>
            <a:endParaRPr lang="en-GB" dirty="0">
              <a:solidFill>
                <a:schemeClr val="bg2">
                  <a:lumMod val="10000"/>
                </a:schemeClr>
              </a:solidFill>
              <a:latin typeface="BPreplay" panose="02000503000000020004" pitchFamily="50" charset="0"/>
            </a:endParaRPr>
          </a:p>
          <a:p>
            <a:pPr algn="just">
              <a:defRPr/>
            </a:pPr>
            <a:r>
              <a:rPr lang="en-GB" dirty="0" err="1" smtClean="0">
                <a:solidFill>
                  <a:schemeClr val="bg2">
                    <a:lumMod val="10000"/>
                  </a:schemeClr>
                </a:solidFill>
                <a:latin typeface="BPreplay" panose="02000503000000020004" pitchFamily="50" charset="0"/>
              </a:rPr>
              <a:t>Headteachers</a:t>
            </a:r>
            <a:r>
              <a:rPr lang="en-GB" dirty="0" smtClean="0">
                <a:solidFill>
                  <a:schemeClr val="bg2">
                    <a:lumMod val="10000"/>
                  </a:schemeClr>
                </a:solidFill>
                <a:latin typeface="BPreplay" panose="02000503000000020004" pitchFamily="50" charset="0"/>
              </a:rPr>
              <a:t> </a:t>
            </a:r>
            <a:r>
              <a:rPr lang="en-GB" dirty="0">
                <a:solidFill>
                  <a:schemeClr val="bg2">
                    <a:lumMod val="10000"/>
                  </a:schemeClr>
                </a:solidFill>
                <a:latin typeface="BPreplay" panose="02000503000000020004" pitchFamily="50" charset="0"/>
              </a:rPr>
              <a:t>should decide whether it is appropriate for each of their pupils to take the phonics screening check. The phonics screening check is designed to confirm whether individual children have </a:t>
            </a:r>
            <a:r>
              <a:rPr lang="en-GB" dirty="0" smtClean="0">
                <a:solidFill>
                  <a:schemeClr val="bg2">
                    <a:lumMod val="10000"/>
                  </a:schemeClr>
                </a:solidFill>
                <a:latin typeface="BPreplay" panose="02000503000000020004" pitchFamily="50" charset="0"/>
              </a:rPr>
              <a:t>learnt phonic </a:t>
            </a:r>
            <a:r>
              <a:rPr lang="en-GB" dirty="0">
                <a:solidFill>
                  <a:schemeClr val="bg2">
                    <a:lumMod val="10000"/>
                  </a:schemeClr>
                </a:solidFill>
                <a:latin typeface="BPreplay" panose="02000503000000020004" pitchFamily="50" charset="0"/>
              </a:rPr>
              <a:t>decoding and blending skills to an appropriate standard.</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9" y="401638"/>
            <a:ext cx="83748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600" dirty="0">
                <a:solidFill>
                  <a:schemeClr val="accent6"/>
                </a:solidFill>
                <a:latin typeface="BPreplay" panose="02000503000000020004" pitchFamily="50" charset="0"/>
              </a:rPr>
              <a:t>What is the Phonics Screening Check</a:t>
            </a:r>
            <a:r>
              <a:rPr lang="en-GB" altLang="en-US" sz="3600" dirty="0" smtClean="0">
                <a:solidFill>
                  <a:schemeClr val="accent6"/>
                </a:solidFill>
                <a:latin typeface="BPreplay" panose="02000503000000020004" pitchFamily="50" charset="0"/>
              </a:rPr>
              <a:t>?</a:t>
            </a:r>
            <a:endParaRPr lang="en-GB" altLang="en-US" sz="3600" dirty="0">
              <a:solidFill>
                <a:schemeClr val="accent6"/>
              </a:solidFill>
              <a:latin typeface="BPreplay" panose="02000503000000020004" pitchFamily="50"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721" y="4134379"/>
            <a:ext cx="1810341" cy="2463271"/>
          </a:xfrm>
          <a:prstGeom prst="rect">
            <a:avLst/>
          </a:prstGeom>
        </p:spPr>
      </p:pic>
    </p:spTree>
    <p:extLst>
      <p:ext uri="{BB962C8B-B14F-4D97-AF65-F5344CB8AC3E}">
        <p14:creationId xmlns:p14="http://schemas.microsoft.com/office/powerpoint/2010/main" val="3806007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test contains 40 words. Each child will sit </a:t>
            </a:r>
            <a:r>
              <a:rPr lang="en-GB" dirty="0" smtClean="0">
                <a:solidFill>
                  <a:schemeClr val="bg2">
                    <a:lumMod val="10000"/>
                  </a:schemeClr>
                </a:solidFill>
                <a:latin typeface="BPreplay" panose="02000503000000020004" pitchFamily="50" charset="0"/>
              </a:rPr>
              <a:t>one-to-one </a:t>
            </a:r>
            <a:r>
              <a:rPr lang="en-GB" dirty="0">
                <a:solidFill>
                  <a:schemeClr val="bg2">
                    <a:lumMod val="10000"/>
                  </a:schemeClr>
                </a:solidFill>
                <a:latin typeface="BPreplay" panose="02000503000000020004" pitchFamily="50" charset="0"/>
              </a:rPr>
              <a:t>and read each word aloud to a teacher. The test will take approximately 10 minutes per child, although all children are different and will complete the check at their own pace. The list of words the children read is a combination of 20 real words and 20 pseudo words (nonsense words).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6825202"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Happens During the Test?</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3424" y="3513667"/>
            <a:ext cx="3757152" cy="1926166"/>
          </a:xfrm>
          <a:prstGeom prst="rect">
            <a:avLst/>
          </a:prstGeom>
        </p:spPr>
      </p:pic>
    </p:spTree>
    <p:extLst>
      <p:ext uri="{BB962C8B-B14F-4D97-AF65-F5344CB8AC3E}">
        <p14:creationId xmlns:p14="http://schemas.microsoft.com/office/powerpoint/2010/main" val="1977680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pseudo words will be shown to your child with a picture of an alien. This provides the children with a context for the pseudo word which is independent from any existing vocabulary they may have. Pseudo words are included because they will be new to all pupils; they do not favour children with a good vocabulary knowledge or visual memory of words. </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7249485"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Pseudo Words (Nonsense </a:t>
            </a:r>
            <a:r>
              <a:rPr lang="en-GB" altLang="en-US" sz="3600" dirty="0" smtClean="0">
                <a:solidFill>
                  <a:schemeClr val="accent6"/>
                </a:solidFill>
                <a:latin typeface="BPreplay" panose="02000503000000020004" pitchFamily="50" charset="0"/>
              </a:rPr>
              <a:t>Words</a:t>
            </a:r>
            <a:r>
              <a:rPr lang="en-GB" altLang="en-US" sz="3600" dirty="0">
                <a:solidFill>
                  <a:schemeClr val="accent6"/>
                </a:solidFill>
                <a:latin typeface="BPreplay" panose="02000503000000020004" pitchFamily="50" charset="0"/>
              </a:rPr>
              <a:t>)</a:t>
            </a:r>
          </a:p>
        </p:txBody>
      </p:sp>
      <p:grpSp>
        <p:nvGrpSpPr>
          <p:cNvPr id="6" name="Group 5"/>
          <p:cNvGrpSpPr/>
          <p:nvPr/>
        </p:nvGrpSpPr>
        <p:grpSpPr>
          <a:xfrm>
            <a:off x="3471334" y="3196167"/>
            <a:ext cx="2201333" cy="2925233"/>
            <a:chOff x="1155157" y="3119967"/>
            <a:chExt cx="2201333" cy="2925233"/>
          </a:xfrm>
        </p:grpSpPr>
        <p:sp>
          <p:nvSpPr>
            <p:cNvPr id="5" name="Rounded Rectangle 4"/>
            <p:cNvSpPr/>
            <p:nvPr/>
          </p:nvSpPr>
          <p:spPr>
            <a:xfrm>
              <a:off x="1155157" y="3119967"/>
              <a:ext cx="2201333" cy="2925233"/>
            </a:xfrm>
            <a:prstGeom prst="roundRect">
              <a:avLst>
                <a:gd name="adj" fmla="val 5513"/>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1504" y="3484033"/>
              <a:ext cx="1448637" cy="2197100"/>
            </a:xfrm>
            <a:prstGeom prst="rect">
              <a:avLst/>
            </a:prstGeom>
          </p:spPr>
        </p:pic>
      </p:grpSp>
    </p:spTree>
    <p:extLst>
      <p:ext uri="{BB962C8B-B14F-4D97-AF65-F5344CB8AC3E}">
        <p14:creationId xmlns:p14="http://schemas.microsoft.com/office/powerpoint/2010/main" val="3019327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By the end of the summer term all schools must report each child's results to their parents. They will also confirm if the child has met the standard threshold. Children who do not achieve the expected level will retake the test when they are in Year 2.</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472847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Reporting to Parents </a:t>
            </a:r>
          </a:p>
        </p:txBody>
      </p:sp>
      <p:grpSp>
        <p:nvGrpSpPr>
          <p:cNvPr id="6" name="Group 5"/>
          <p:cNvGrpSpPr/>
          <p:nvPr/>
        </p:nvGrpSpPr>
        <p:grpSpPr>
          <a:xfrm>
            <a:off x="2224825" y="3090333"/>
            <a:ext cx="4694350" cy="2950632"/>
            <a:chOff x="2165556" y="2861733"/>
            <a:chExt cx="5260097" cy="3306232"/>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7484" y="3840874"/>
              <a:ext cx="3075450" cy="2327091"/>
            </a:xfrm>
            <a:prstGeom prst="rect">
              <a:avLst/>
            </a:prstGeom>
          </p:spPr>
        </p:pic>
        <p:sp>
          <p:nvSpPr>
            <p:cNvPr id="5" name="Oval Callout 4"/>
            <p:cNvSpPr/>
            <p:nvPr/>
          </p:nvSpPr>
          <p:spPr>
            <a:xfrm>
              <a:off x="4258733" y="2861733"/>
              <a:ext cx="829734" cy="558800"/>
            </a:xfrm>
            <a:prstGeom prst="wedgeEllipseCallout">
              <a:avLst>
                <a:gd name="adj1" fmla="val 595"/>
                <a:gd name="adj2" fmla="val 897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Callout 12"/>
            <p:cNvSpPr/>
            <p:nvPr/>
          </p:nvSpPr>
          <p:spPr>
            <a:xfrm rot="19671663">
              <a:off x="2788520" y="3434703"/>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Callout 14"/>
            <p:cNvSpPr/>
            <p:nvPr/>
          </p:nvSpPr>
          <p:spPr>
            <a:xfrm rot="16975681">
              <a:off x="2030089" y="4656514"/>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Callout 15"/>
            <p:cNvSpPr/>
            <p:nvPr/>
          </p:nvSpPr>
          <p:spPr>
            <a:xfrm rot="1928337" flipH="1">
              <a:off x="5977785" y="3275838"/>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Callout 16"/>
            <p:cNvSpPr/>
            <p:nvPr/>
          </p:nvSpPr>
          <p:spPr>
            <a:xfrm rot="4624319" flipH="1">
              <a:off x="6731386" y="4815301"/>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736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Results from the check will be used by schools to analyse their own performance and for Ofsted to use in inspections.</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6105389"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How </a:t>
            </a:r>
            <a:r>
              <a:rPr lang="en-GB" altLang="en-US" sz="3600" dirty="0" smtClean="0">
                <a:solidFill>
                  <a:schemeClr val="accent6"/>
                </a:solidFill>
                <a:latin typeface="BPreplay" panose="02000503000000020004" pitchFamily="50" charset="0"/>
              </a:rPr>
              <a:t>Are the </a:t>
            </a:r>
            <a:r>
              <a:rPr lang="en-GB" altLang="en-US" sz="3600" dirty="0">
                <a:solidFill>
                  <a:schemeClr val="accent6"/>
                </a:solidFill>
                <a:latin typeface="BPreplay" panose="02000503000000020004" pitchFamily="50" charset="0"/>
              </a:rPr>
              <a:t>Results Used?</a:t>
            </a:r>
          </a:p>
        </p:txBody>
      </p:sp>
      <p:pic>
        <p:nvPicPr>
          <p:cNvPr id="3" name="Picture 2"/>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10086" y="2929467"/>
            <a:ext cx="2123828" cy="2667529"/>
          </a:xfrm>
          <a:prstGeom prst="rect">
            <a:avLst/>
          </a:prstGeom>
        </p:spPr>
      </p:pic>
    </p:spTree>
    <p:extLst>
      <p:ext uri="{BB962C8B-B14F-4D97-AF65-F5344CB8AC3E}">
        <p14:creationId xmlns:p14="http://schemas.microsoft.com/office/powerpoint/2010/main" val="3957317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2744" y="332007"/>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576000" bIns="216000"/>
          <a:lstStyle/>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Play lots of sound and listening games with your child</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Read as much as possible to and with your </a:t>
            </a:r>
            <a:r>
              <a:rPr lang="en-GB" dirty="0" smtClean="0">
                <a:solidFill>
                  <a:schemeClr val="bg2">
                    <a:lumMod val="10000"/>
                  </a:schemeClr>
                </a:solidFill>
                <a:latin typeface="BPreplay" panose="02000503000000020004" pitchFamily="50" charset="0"/>
              </a:rPr>
              <a:t>child.</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Encourage and praise – get them to have a ‘good guess</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smtClean="0">
                <a:solidFill>
                  <a:schemeClr val="bg2">
                    <a:lumMod val="10000"/>
                  </a:schemeClr>
                </a:solidFill>
                <a:latin typeface="BPreplay" panose="02000503000000020004" pitchFamily="50" charset="0"/>
              </a:rPr>
              <a:t>If your child is struggling to decode a word, help them by encouraging them to say each sound in the word from left to right.</a:t>
            </a:r>
          </a:p>
          <a:p>
            <a:pPr marL="285750" indent="-192088" algn="just">
              <a:buFont typeface="Arial" panose="020B0604020202020204" pitchFamily="34" charset="0"/>
              <a:buChar char="•"/>
              <a:defRPr/>
            </a:pPr>
            <a:endParaRPr lang="en-GB" dirty="0" smtClean="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Blend the sounds by pointing to each one, e.g. /c/ in cat, /p/ in pat, /ng/ in sing, /</a:t>
            </a:r>
            <a:r>
              <a:rPr lang="en-GB" dirty="0" err="1">
                <a:solidFill>
                  <a:schemeClr val="bg2">
                    <a:lumMod val="10000"/>
                  </a:schemeClr>
                </a:solidFill>
                <a:latin typeface="BPreplay" panose="02000503000000020004" pitchFamily="50" charset="0"/>
              </a:rPr>
              <a:t>ee</a:t>
            </a:r>
            <a:r>
              <a:rPr lang="en-GB" dirty="0">
                <a:solidFill>
                  <a:schemeClr val="bg2">
                    <a:lumMod val="10000"/>
                  </a:schemeClr>
                </a:solidFill>
                <a:latin typeface="BPreplay" panose="02000503000000020004" pitchFamily="50" charset="0"/>
              </a:rPr>
              <a:t>/ in </a:t>
            </a:r>
            <a:r>
              <a:rPr lang="en-GB" err="1">
                <a:solidFill>
                  <a:schemeClr val="bg2">
                    <a:lumMod val="10000"/>
                  </a:schemeClr>
                </a:solidFill>
                <a:latin typeface="BPreplay" panose="02000503000000020004" pitchFamily="50" charset="0"/>
              </a:rPr>
              <a:t>been</a:t>
            </a:r>
            <a:r>
              <a:rPr lang="en-GB" smtClean="0">
                <a:solidFill>
                  <a:schemeClr val="bg2">
                    <a:lumMod val="10000"/>
                  </a:schemeClr>
                </a:solidFill>
                <a:latin typeface="BPreplay" panose="02000503000000020004" pitchFamily="50" charset="0"/>
              </a:rPr>
              <a:t>. Next </a:t>
            </a:r>
            <a:r>
              <a:rPr lang="en-GB" dirty="0">
                <a:solidFill>
                  <a:schemeClr val="bg2">
                    <a:lumMod val="10000"/>
                  </a:schemeClr>
                </a:solidFill>
                <a:latin typeface="BPreplay" panose="02000503000000020004" pitchFamily="50" charset="0"/>
              </a:rPr>
              <a:t>move your finger under the whole word as you say it</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Discuss the meaning of words if your child does not know what they have read.</a:t>
            </a:r>
          </a:p>
        </p:txBody>
      </p:sp>
      <p:sp>
        <p:nvSpPr>
          <p:cNvPr id="10" name="Oval 9">
            <a:hlinkClick r:id="" action="ppaction://hlinkshowjump?jump=nextslide"/>
          </p:cNvPr>
          <p:cNvSpPr/>
          <p:nvPr/>
        </p:nvSpPr>
        <p:spPr>
          <a:xfrm>
            <a:off x="8226425" y="5930900"/>
            <a:ext cx="755650" cy="757238"/>
          </a:xfrm>
          <a:prstGeom prst="ellipse">
            <a:avLst/>
          </a:prstGeom>
          <a:solidFill>
            <a:schemeClr val="accent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next page</a:t>
            </a:r>
          </a:p>
        </p:txBody>
      </p:sp>
      <p:sp>
        <p:nvSpPr>
          <p:cNvPr id="12" name="Oval 11">
            <a:hlinkClick r:id="rId2" action="ppaction://hlinksldjump"/>
          </p:cNvPr>
          <p:cNvSpPr/>
          <p:nvPr/>
        </p:nvSpPr>
        <p:spPr>
          <a:xfrm>
            <a:off x="8226425" y="5065713"/>
            <a:ext cx="755650" cy="757237"/>
          </a:xfrm>
          <a:prstGeom prst="ellipse">
            <a:avLst/>
          </a:prstGeom>
          <a:solidFill>
            <a:schemeClr val="accent6">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1000" dirty="0">
                <a:solidFill>
                  <a:schemeClr val="bg1"/>
                </a:solidFill>
                <a:latin typeface="BPreplay" panose="02000503000000020004" pitchFamily="50" charset="0"/>
              </a:rPr>
              <a:t>chapter</a:t>
            </a:r>
          </a:p>
          <a:p>
            <a:pPr algn="ctr">
              <a:defRPr/>
            </a:pPr>
            <a:r>
              <a:rPr lang="en-GB" sz="1000" dirty="0">
                <a:solidFill>
                  <a:schemeClr val="bg1"/>
                </a:solidFill>
                <a:latin typeface="BPreplay" panose="02000503000000020004" pitchFamily="50" charset="0"/>
              </a:rPr>
              <a:t>menu</a:t>
            </a:r>
          </a:p>
        </p:txBody>
      </p:sp>
      <p:pic>
        <p:nvPicPr>
          <p:cNvPr id="4105"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7659917"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How Can I Help My </a:t>
            </a:r>
            <a:r>
              <a:rPr lang="en-GB" altLang="en-US" sz="3600">
                <a:solidFill>
                  <a:schemeClr val="accent6"/>
                </a:solidFill>
                <a:latin typeface="BPreplay" panose="02000503000000020004" pitchFamily="50" charset="0"/>
              </a:rPr>
              <a:t>Child </a:t>
            </a:r>
            <a:r>
              <a:rPr lang="en-GB" altLang="en-US" sz="3600" smtClean="0">
                <a:solidFill>
                  <a:schemeClr val="accent6"/>
                </a:solidFill>
                <a:latin typeface="BPreplay" panose="02000503000000020004" pitchFamily="50" charset="0"/>
              </a:rPr>
              <a:t>at </a:t>
            </a:r>
            <a:r>
              <a:rPr lang="en-GB" altLang="en-US" sz="3600" dirty="0">
                <a:solidFill>
                  <a:schemeClr val="accent6"/>
                </a:solidFill>
                <a:latin typeface="BPreplay" panose="02000503000000020004" pitchFamily="50" charset="0"/>
              </a:rPr>
              <a:t>Home?</a:t>
            </a:r>
          </a:p>
        </p:txBody>
      </p:sp>
    </p:spTree>
    <p:extLst>
      <p:ext uri="{BB962C8B-B14F-4D97-AF65-F5344CB8AC3E}">
        <p14:creationId xmlns:p14="http://schemas.microsoft.com/office/powerpoint/2010/main" val="3362410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1212</TotalTime>
  <Words>656</Words>
  <Application>Microsoft Office PowerPoint</Application>
  <PresentationFormat>On-screen Show (4:3)</PresentationFormat>
  <Paragraphs>68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Sassoon Infant Md</vt:lpstr>
      <vt:lpstr>Sassoon Infant Rg</vt:lpstr>
      <vt:lpstr>Arial</vt:lpstr>
      <vt:lpstr>BPreplay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Lucy Powell</cp:lastModifiedBy>
  <cp:revision>122</cp:revision>
  <dcterms:created xsi:type="dcterms:W3CDTF">2014-10-01T16:09:27Z</dcterms:created>
  <dcterms:modified xsi:type="dcterms:W3CDTF">2019-03-22T12:20:08Z</dcterms:modified>
</cp:coreProperties>
</file>