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61" r:id="rId8"/>
    <p:sldId id="260" r:id="rId9"/>
    <p:sldId id="275" r:id="rId10"/>
    <p:sldId id="276" r:id="rId11"/>
    <p:sldId id="277" r:id="rId12"/>
    <p:sldId id="259" r:id="rId13"/>
    <p:sldId id="267" r:id="rId14"/>
    <p:sldId id="268" r:id="rId15"/>
    <p:sldId id="266" r:id="rId16"/>
    <p:sldId id="269" r:id="rId17"/>
    <p:sldId id="280" r:id="rId18"/>
    <p:sldId id="274" r:id="rId19"/>
    <p:sldId id="281" r:id="rId20"/>
    <p:sldId id="262" r:id="rId21"/>
    <p:sldId id="263" r:id="rId22"/>
    <p:sldId id="264" r:id="rId23"/>
    <p:sldId id="265" r:id="rId24"/>
    <p:sldId id="270" r:id="rId25"/>
    <p:sldId id="272" r:id="rId26"/>
    <p:sldId id="273" r:id="rId27"/>
    <p:sldId id="278" r:id="rId28"/>
    <p:sldId id="279" r:id="rId29"/>
    <p:sldId id="27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96B32F-E4F9-DEF9-2320-2057952AA963}" v="1633" dt="2026-09-21T14:23:09.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16" d="100"/>
          <a:sy n="116" d="100"/>
        </p:scale>
        <p:origin x="108"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10/14/2026</a:t>
            </a:fld>
            <a:endParaRPr lang="en-US"/>
          </a:p>
        </p:txBody>
      </p:sp>
      <p:sp>
        <p:nvSpPr>
          <p:cNvPr id="5" name="Footer Placeholder 4"/>
          <p:cNvSpPr>
            <a:spLocks noGrp="1"/>
          </p:cNvSpPr>
          <p:nvPr>
            <p:ph type="ftr" sz="quarter" idx="11"/>
          </p:nvPr>
        </p:nvSpPr>
        <p:spPr/>
        <p:txBody>
          <a:bodyPr/>
          <a:lstStyle/>
          <a:p>
            <a:r>
              <a:rPr lang="en-US"/>
              <a:t>A circular logo with different symbols  AI-generated content may be incorrect.</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10/14/2026</a:t>
            </a:fld>
            <a:endParaRPr lang="en-US"/>
          </a:p>
        </p:txBody>
      </p:sp>
      <p:sp>
        <p:nvSpPr>
          <p:cNvPr id="5" name="Footer Placeholder 4"/>
          <p:cNvSpPr>
            <a:spLocks noGrp="1"/>
          </p:cNvSpPr>
          <p:nvPr>
            <p:ph type="ftr" sz="quarter" idx="11"/>
          </p:nvPr>
        </p:nvSpPr>
        <p:spPr/>
        <p:txBody>
          <a:bodyPr/>
          <a:lstStyle/>
          <a:p>
            <a:r>
              <a:rPr lang="en-US"/>
              <a:t>A circular logo with different symbols  AI-generated content may be incorrect.</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10/14/2026</a:t>
            </a:fld>
            <a:endParaRPr lang="en-US"/>
          </a:p>
        </p:txBody>
      </p:sp>
      <p:sp>
        <p:nvSpPr>
          <p:cNvPr id="5" name="Footer Placeholder 4"/>
          <p:cNvSpPr>
            <a:spLocks noGrp="1"/>
          </p:cNvSpPr>
          <p:nvPr>
            <p:ph type="ftr" sz="quarter" idx="11"/>
          </p:nvPr>
        </p:nvSpPr>
        <p:spPr/>
        <p:txBody>
          <a:bodyPr/>
          <a:lstStyle/>
          <a:p>
            <a:r>
              <a:rPr lang="en-US"/>
              <a:t>A circular logo with different symbols  AI-generated content may be incorrect.</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10/14/2026</a:t>
            </a:fld>
            <a:endParaRPr lang="en-US"/>
          </a:p>
        </p:txBody>
      </p:sp>
      <p:sp>
        <p:nvSpPr>
          <p:cNvPr id="6" name="Footer Placeholder 5"/>
          <p:cNvSpPr>
            <a:spLocks noGrp="1"/>
          </p:cNvSpPr>
          <p:nvPr>
            <p:ph type="ftr" sz="quarter" idx="11"/>
          </p:nvPr>
        </p:nvSpPr>
        <p:spPr/>
        <p:txBody>
          <a:bodyPr/>
          <a:lstStyle/>
          <a:p>
            <a:r>
              <a:rPr lang="en-US"/>
              <a:t>A circular logo with different symbols  AI-generated content may be incorrect.</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10/14/2026</a:t>
            </a:fld>
            <a:endParaRPr lang="en-US"/>
          </a:p>
        </p:txBody>
      </p:sp>
      <p:sp>
        <p:nvSpPr>
          <p:cNvPr id="8" name="Footer Placeholder 7"/>
          <p:cNvSpPr>
            <a:spLocks noGrp="1"/>
          </p:cNvSpPr>
          <p:nvPr>
            <p:ph type="ftr" sz="quarter" idx="11"/>
          </p:nvPr>
        </p:nvSpPr>
        <p:spPr/>
        <p:txBody>
          <a:bodyPr/>
          <a:lstStyle/>
          <a:p>
            <a:r>
              <a:rPr lang="en-US"/>
              <a:t>A circular logo with different symbols  AI-generated content may be incorrect.</a:t>
            </a:r>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10/14/2026</a:t>
            </a:fld>
            <a:endParaRPr lang="en-US"/>
          </a:p>
        </p:txBody>
      </p:sp>
      <p:sp>
        <p:nvSpPr>
          <p:cNvPr id="4" name="Footer Placeholder 3"/>
          <p:cNvSpPr>
            <a:spLocks noGrp="1"/>
          </p:cNvSpPr>
          <p:nvPr>
            <p:ph type="ftr" sz="quarter" idx="11"/>
          </p:nvPr>
        </p:nvSpPr>
        <p:spPr/>
        <p:txBody>
          <a:bodyPr/>
          <a:lstStyle/>
          <a:p>
            <a:r>
              <a:rPr lang="en-US"/>
              <a:t>A circular logo with different symbols  AI-generated content may be incorrect.</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10/14/2026</a:t>
            </a:fld>
            <a:endParaRPr lang="en-US"/>
          </a:p>
        </p:txBody>
      </p:sp>
      <p:sp>
        <p:nvSpPr>
          <p:cNvPr id="3" name="Footer Placeholder 2"/>
          <p:cNvSpPr>
            <a:spLocks noGrp="1"/>
          </p:cNvSpPr>
          <p:nvPr>
            <p:ph type="ftr" sz="quarter" idx="11"/>
          </p:nvPr>
        </p:nvSpPr>
        <p:spPr/>
        <p:txBody>
          <a:bodyPr/>
          <a:lstStyle/>
          <a:p>
            <a:r>
              <a:rPr lang="en-US"/>
              <a:t>A circular logo with different symbols  AI-generated content may be incorrect.</a:t>
            </a:r>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10/14/2026</a:t>
            </a:fld>
            <a:endParaRPr lang="en-US"/>
          </a:p>
        </p:txBody>
      </p:sp>
      <p:sp>
        <p:nvSpPr>
          <p:cNvPr id="6" name="Footer Placeholder 5"/>
          <p:cNvSpPr>
            <a:spLocks noGrp="1"/>
          </p:cNvSpPr>
          <p:nvPr>
            <p:ph type="ftr" sz="quarter" idx="11"/>
          </p:nvPr>
        </p:nvSpPr>
        <p:spPr/>
        <p:txBody>
          <a:bodyPr/>
          <a:lstStyle/>
          <a:p>
            <a:r>
              <a:rPr lang="en-US"/>
              <a:t>A circular logo with different symbols  AI-generated content may be incorrect.</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10/14/2026</a:t>
            </a:fld>
            <a:endParaRPr lang="en-US"/>
          </a:p>
        </p:txBody>
      </p:sp>
      <p:sp>
        <p:nvSpPr>
          <p:cNvPr id="6" name="Footer Placeholder 5"/>
          <p:cNvSpPr>
            <a:spLocks noGrp="1"/>
          </p:cNvSpPr>
          <p:nvPr>
            <p:ph type="ftr" sz="quarter" idx="11"/>
          </p:nvPr>
        </p:nvSpPr>
        <p:spPr/>
        <p:txBody>
          <a:bodyPr/>
          <a:lstStyle/>
          <a:p>
            <a:r>
              <a:rPr lang="en-US"/>
              <a:t>A circular logo with different symbols  AI-generated content may be incorrect.</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10/14/2026</a:t>
            </a:fld>
            <a:endParaRPr lang="en-US"/>
          </a:p>
        </p:txBody>
      </p:sp>
      <p:sp>
        <p:nvSpPr>
          <p:cNvPr id="5" name="Footer Placeholder 4"/>
          <p:cNvSpPr>
            <a:spLocks noGrp="1"/>
          </p:cNvSpPr>
          <p:nvPr>
            <p:ph type="ftr" sz="quarter" idx="11"/>
          </p:nvPr>
        </p:nvSpPr>
        <p:spPr/>
        <p:txBody>
          <a:bodyPr/>
          <a:lstStyle/>
          <a:p>
            <a:r>
              <a:rPr lang="en-US"/>
              <a:t>A circular logo with different symbols  AI-generated content may be incorrect.</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10/14/2026</a:t>
            </a:fld>
            <a:endParaRPr lang="en-US"/>
          </a:p>
        </p:txBody>
      </p:sp>
      <p:sp>
        <p:nvSpPr>
          <p:cNvPr id="5" name="Footer Placeholder 4"/>
          <p:cNvSpPr>
            <a:spLocks noGrp="1"/>
          </p:cNvSpPr>
          <p:nvPr>
            <p:ph type="ftr" sz="quarter" idx="11"/>
          </p:nvPr>
        </p:nvSpPr>
        <p:spPr/>
        <p:txBody>
          <a:bodyPr/>
          <a:lstStyle/>
          <a:p>
            <a:r>
              <a:rPr lang="en-US"/>
              <a:t>A circular logo with different symbols  AI-generated content may be incorrect.</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A circular logo with different symbols  AI-generated content may be incorrect.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woodleyceprimary.co.uk/policies"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woodleyceprimary.co.uk/policies"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wokingham.gov.uk/children-families-and-young-people/send-local-offer/help-learning/ordinarily-available-provision" TargetMode="External"/><Relationship Id="rId7" Type="http://schemas.openxmlformats.org/officeDocument/2006/relationships/hyperlink" Target="https://www.wokingham.gov.uk/children-families-and-young-people/send-local-offer/social-care-children-send/send-social-care-support-services/family-intervention-resources-and-support-team" TargetMode="External"/><Relationship Id="rId2" Type="http://schemas.openxmlformats.org/officeDocument/2006/relationships/hyperlink" Target="https://www.wokingham.gov.uk/children-families-and-young-people/send-local-offer" TargetMode="External"/><Relationship Id="rId1" Type="http://schemas.openxmlformats.org/officeDocument/2006/relationships/slideLayout" Target="../slideLayouts/slideLayout2.xml"/><Relationship Id="rId6" Type="http://schemas.openxmlformats.org/officeDocument/2006/relationships/hyperlink" Target="https://parentingspecialchildren.co.uk/" TargetMode="External"/><Relationship Id="rId5" Type="http://schemas.openxmlformats.org/officeDocument/2006/relationships/hyperlink" Target="https://directory.wokingham.gov.uk/kb5/wokingham/directory/service.page?id=GwuzKjApPI8" TargetMode="External"/><Relationship Id="rId4" Type="http://schemas.openxmlformats.org/officeDocument/2006/relationships/hyperlink" Target="https://www.sendiasswokingham.org.uk/"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woodleyceprimary.co.uk/polici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5A8AFA4-5C32-4100-9C6D-839A47E15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6B5F253-7949-47C2-9DBD-1570ECDA2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5421703"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668426" y="1254763"/>
            <a:ext cx="3444948" cy="2481729"/>
          </a:xfrm>
        </p:spPr>
        <p:txBody>
          <a:bodyPr anchor="b">
            <a:normAutofit/>
          </a:bodyPr>
          <a:lstStyle/>
          <a:p>
            <a:r>
              <a:rPr lang="en-US" sz="3600" b="1" dirty="0">
                <a:solidFill>
                  <a:srgbClr val="595959"/>
                </a:solidFill>
              </a:rPr>
              <a:t>Woodley </a:t>
            </a:r>
            <a:r>
              <a:rPr lang="en-US" sz="3600" b="1">
                <a:solidFill>
                  <a:srgbClr val="595959"/>
                </a:solidFill>
              </a:rPr>
              <a:t>CofE</a:t>
            </a:r>
            <a:br>
              <a:rPr lang="en-US" sz="3200" dirty="0">
                <a:solidFill>
                  <a:srgbClr val="595959"/>
                </a:solidFill>
              </a:rPr>
            </a:br>
            <a:endParaRPr lang="en-US" sz="3200" dirty="0">
              <a:solidFill>
                <a:srgbClr val="595959"/>
              </a:solidFill>
            </a:endParaRPr>
          </a:p>
        </p:txBody>
      </p:sp>
      <p:sp>
        <p:nvSpPr>
          <p:cNvPr id="3" name="Subtitle 2"/>
          <p:cNvSpPr>
            <a:spLocks noGrp="1"/>
          </p:cNvSpPr>
          <p:nvPr>
            <p:ph type="subTitle" idx="1"/>
          </p:nvPr>
        </p:nvSpPr>
        <p:spPr>
          <a:xfrm>
            <a:off x="1849179" y="4046453"/>
            <a:ext cx="3083442" cy="1785506"/>
          </a:xfrm>
        </p:spPr>
        <p:txBody>
          <a:bodyPr anchor="t">
            <a:noAutofit/>
          </a:bodyPr>
          <a:lstStyle/>
          <a:p>
            <a:r>
              <a:rPr lang="en-US" b="1" dirty="0">
                <a:solidFill>
                  <a:srgbClr val="595959"/>
                </a:solidFill>
              </a:rPr>
              <a:t>SEND Information Report </a:t>
            </a:r>
            <a:endParaRPr lang="en-US" b="1" dirty="0"/>
          </a:p>
          <a:p>
            <a:r>
              <a:rPr lang="en-US" b="1" dirty="0">
                <a:solidFill>
                  <a:srgbClr val="595959"/>
                </a:solidFill>
              </a:rPr>
              <a:t>2026-2027</a:t>
            </a:r>
          </a:p>
          <a:p>
            <a:endParaRPr lang="en-US" b="1" dirty="0">
              <a:solidFill>
                <a:srgbClr val="595959"/>
              </a:solidFill>
            </a:endParaRPr>
          </a:p>
          <a:p>
            <a:r>
              <a:rPr lang="en-US" sz="1200" b="1" dirty="0">
                <a:solidFill>
                  <a:srgbClr val="595959"/>
                </a:solidFill>
              </a:rPr>
              <a:t>Published September 2026</a:t>
            </a:r>
          </a:p>
        </p:txBody>
      </p:sp>
      <p:pic>
        <p:nvPicPr>
          <p:cNvPr id="4" name="Picture 3" descr="A circular logo with different symbols&#10;&#10;AI-generated content may be incorrect.">
            <a:extLst>
              <a:ext uri="{FF2B5EF4-FFF2-40B4-BE49-F238E27FC236}">
                <a16:creationId xmlns:a16="http://schemas.microsoft.com/office/drawing/2014/main" id="{7DFBC858-E85E-79B0-BE84-9A585200E116}"/>
              </a:ext>
            </a:extLst>
          </p:cNvPr>
          <p:cNvPicPr>
            <a:picLocks noChangeAspect="1"/>
          </p:cNvPicPr>
          <p:nvPr/>
        </p:nvPicPr>
        <p:blipFill>
          <a:blip r:embed="rId2"/>
          <a:srcRect l="268" r="-2" b="-2"/>
          <a:stretch>
            <a:fillRect/>
          </a:stretch>
        </p:blipFill>
        <p:spPr>
          <a:xfrm>
            <a:off x="7775068" y="829363"/>
            <a:ext cx="2583070" cy="2725530"/>
          </a:xfrm>
          <a:prstGeom prst="rect">
            <a:avLst/>
          </a:prstGeom>
        </p:spPr>
      </p:pic>
      <p:sp>
        <p:nvSpPr>
          <p:cNvPr id="7" name="TextBox 6">
            <a:extLst>
              <a:ext uri="{FF2B5EF4-FFF2-40B4-BE49-F238E27FC236}">
                <a16:creationId xmlns:a16="http://schemas.microsoft.com/office/drawing/2014/main" id="{8F77815E-B8B1-229A-CADC-19A0A4DF05F8}"/>
              </a:ext>
            </a:extLst>
          </p:cNvPr>
          <p:cNvSpPr txBox="1"/>
          <p:nvPr/>
        </p:nvSpPr>
        <p:spPr>
          <a:xfrm>
            <a:off x="7121430" y="3891944"/>
            <a:ext cx="3947149"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Inclusion Manager (SENDCO):  </a:t>
            </a:r>
            <a:r>
              <a:rPr lang="en-US" dirty="0" err="1"/>
              <a:t>Mrs</a:t>
            </a:r>
            <a:r>
              <a:rPr lang="en-US" dirty="0"/>
              <a:t> Candy Thomas</a:t>
            </a:r>
          </a:p>
          <a:p>
            <a:r>
              <a:rPr lang="en-US"/>
              <a:t>BA(Ed) Hons, MA leadership in Education</a:t>
            </a:r>
            <a:endParaRPr lang="en-US" dirty="0"/>
          </a:p>
          <a:p>
            <a:r>
              <a:rPr lang="en-US"/>
              <a:t>Candythomas@wcofe.com</a:t>
            </a:r>
            <a:endParaRPr lang="en-US" dirty="0"/>
          </a:p>
          <a:p>
            <a:endParaRPr lang="en-US"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2E54E-E022-D6BA-A7D3-0FB4638F04BF}"/>
              </a:ext>
            </a:extLst>
          </p:cNvPr>
          <p:cNvSpPr>
            <a:spLocks noGrp="1"/>
          </p:cNvSpPr>
          <p:nvPr>
            <p:ph type="title"/>
          </p:nvPr>
        </p:nvSpPr>
        <p:spPr>
          <a:xfrm>
            <a:off x="838200" y="365125"/>
            <a:ext cx="6296992" cy="1347649"/>
          </a:xfrm>
        </p:spPr>
        <p:txBody>
          <a:bodyPr/>
          <a:lstStyle/>
          <a:p>
            <a:pPr algn="ctr"/>
            <a:r>
              <a:rPr lang="en-US"/>
              <a:t>SEND Information Report</a:t>
            </a:r>
            <a:br>
              <a:rPr lang="en-US" dirty="0"/>
            </a:br>
            <a:r>
              <a:rPr lang="en-US"/>
              <a:t>2026-2027</a:t>
            </a:r>
            <a:endParaRPr lang="en-US" dirty="0"/>
          </a:p>
        </p:txBody>
      </p:sp>
      <p:pic>
        <p:nvPicPr>
          <p:cNvPr id="9" name="Content Placeholder 8" descr="A circular logo with different symbols&#10;&#10;AI-generated content may be incorrect.">
            <a:extLst>
              <a:ext uri="{FF2B5EF4-FFF2-40B4-BE49-F238E27FC236}">
                <a16:creationId xmlns:a16="http://schemas.microsoft.com/office/drawing/2014/main" id="{95BB9F64-E3F5-ADC2-8E57-9ABA94AF2488}"/>
              </a:ext>
            </a:extLst>
          </p:cNvPr>
          <p:cNvPicPr>
            <a:picLocks noGrp="1" noChangeAspect="1"/>
          </p:cNvPicPr>
          <p:nvPr>
            <p:ph idx="1"/>
          </p:nvPr>
        </p:nvPicPr>
        <p:blipFill>
          <a:blip r:embed="rId2"/>
          <a:stretch>
            <a:fillRect/>
          </a:stretch>
        </p:blipFill>
        <p:spPr>
          <a:xfrm>
            <a:off x="9829800" y="193917"/>
            <a:ext cx="1676400" cy="1695450"/>
          </a:xfrm>
          <a:prstGeom prst="rect">
            <a:avLst/>
          </a:prstGeom>
        </p:spPr>
      </p:pic>
      <p:sp>
        <p:nvSpPr>
          <p:cNvPr id="10" name="TextBox 9">
            <a:extLst>
              <a:ext uri="{FF2B5EF4-FFF2-40B4-BE49-F238E27FC236}">
                <a16:creationId xmlns:a16="http://schemas.microsoft.com/office/drawing/2014/main" id="{30CF7ED4-5998-400A-FE3C-EE3F50F861DD}"/>
              </a:ext>
            </a:extLst>
          </p:cNvPr>
          <p:cNvSpPr txBox="1"/>
          <p:nvPr/>
        </p:nvSpPr>
        <p:spPr>
          <a:xfrm>
            <a:off x="684696" y="2413000"/>
            <a:ext cx="8459304"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3600" b="0" i="0" u="none" strike="noStrike" baseline="0" dirty="0">
                <a:solidFill>
                  <a:srgbClr val="000000"/>
                </a:solidFill>
                <a:latin typeface="Aptos"/>
                <a:ea typeface="Segoe UI"/>
                <a:cs typeface="Segoe UI"/>
              </a:rPr>
              <a:t>Links with other policies and documents:</a:t>
            </a:r>
            <a:r>
              <a:rPr lang="en-US" sz="3600" b="0" i="0" dirty="0">
                <a:solidFill>
                  <a:srgbClr val="000000"/>
                </a:solidFill>
                <a:latin typeface="Aptos"/>
                <a:ea typeface="Segoe UI"/>
                <a:cs typeface="Segoe UI"/>
              </a:rPr>
              <a:t>​</a:t>
            </a:r>
          </a:p>
          <a:p>
            <a:pPr marL="285750" lvl="0" indent="-285750" algn="l" rtl="0">
              <a:buFont typeface="Arial,Sans-Serif"/>
              <a:buChar char="•"/>
            </a:pPr>
            <a:r>
              <a:rPr lang="en-US" sz="1800" b="0" i="0" u="none" strike="noStrike" baseline="0" dirty="0">
                <a:solidFill>
                  <a:srgbClr val="000000"/>
                </a:solidFill>
                <a:latin typeface="Aptos"/>
                <a:ea typeface="Arial"/>
                <a:cs typeface="Arial"/>
              </a:rPr>
              <a:t>SEND policy</a:t>
            </a:r>
            <a:r>
              <a:rPr lang="en-US" sz="1800" b="0" i="0" dirty="0">
                <a:solidFill>
                  <a:srgbClr val="000000"/>
                </a:solidFill>
                <a:latin typeface="Aptos"/>
                <a:ea typeface="Arial"/>
                <a:cs typeface="Arial"/>
              </a:rPr>
              <a:t>​</a:t>
            </a:r>
          </a:p>
          <a:p>
            <a:pPr marL="285750" indent="-285750">
              <a:buFont typeface="Arial,Sans-Serif"/>
              <a:buChar char="•"/>
            </a:pPr>
            <a:r>
              <a:rPr lang="en-US" sz="1800" b="0" i="0" u="none" strike="noStrike" baseline="0" dirty="0">
                <a:solidFill>
                  <a:srgbClr val="000000"/>
                </a:solidFill>
                <a:latin typeface="Aptos"/>
                <a:ea typeface="Arial"/>
                <a:cs typeface="Arial"/>
              </a:rPr>
              <a:t>Accessibility policy</a:t>
            </a:r>
            <a:r>
              <a:rPr lang="en-US" sz="1800" b="0" i="0" dirty="0">
                <a:solidFill>
                  <a:srgbClr val="000000"/>
                </a:solidFill>
                <a:latin typeface="Aptos"/>
                <a:ea typeface="Arial"/>
                <a:cs typeface="Arial"/>
              </a:rPr>
              <a:t>​</a:t>
            </a:r>
            <a:r>
              <a:rPr lang="en-US" dirty="0">
                <a:solidFill>
                  <a:srgbClr val="000000"/>
                </a:solidFill>
                <a:latin typeface="Aptos"/>
                <a:ea typeface="Arial"/>
                <a:cs typeface="Arial"/>
              </a:rPr>
              <a:t> and plan</a:t>
            </a:r>
            <a:endParaRPr lang="en-US" sz="1800" b="0" i="0" dirty="0">
              <a:solidFill>
                <a:srgbClr val="000000"/>
              </a:solidFill>
              <a:latin typeface="Aptos"/>
              <a:ea typeface="Arial"/>
              <a:cs typeface="Arial"/>
            </a:endParaRPr>
          </a:p>
          <a:p>
            <a:pPr marL="285750" lvl="0" indent="-285750" algn="l" rtl="0">
              <a:buFont typeface="Arial,Sans-Serif"/>
              <a:buChar char="•"/>
            </a:pPr>
            <a:r>
              <a:rPr lang="en-US" sz="1800" b="0" i="0" u="none" strike="noStrike" baseline="0" dirty="0">
                <a:solidFill>
                  <a:srgbClr val="000000"/>
                </a:solidFill>
                <a:latin typeface="Aptos"/>
                <a:ea typeface="Arial"/>
                <a:cs typeface="Arial"/>
              </a:rPr>
              <a:t>Behaviour policy</a:t>
            </a:r>
            <a:r>
              <a:rPr lang="en-US" sz="1800" b="0" i="0" dirty="0">
                <a:solidFill>
                  <a:srgbClr val="000000"/>
                </a:solidFill>
                <a:latin typeface="Aptos"/>
                <a:ea typeface="Arial"/>
                <a:cs typeface="Arial"/>
              </a:rPr>
              <a:t>​</a:t>
            </a:r>
          </a:p>
          <a:p>
            <a:pPr marL="285750" lvl="0" indent="-285750" algn="l" rtl="0">
              <a:buFont typeface="Arial,Sans-Serif"/>
              <a:buChar char="•"/>
            </a:pPr>
            <a:r>
              <a:rPr lang="en-US" sz="1800" b="0" i="0" u="none" strike="noStrike" baseline="0" dirty="0">
                <a:solidFill>
                  <a:srgbClr val="000000"/>
                </a:solidFill>
                <a:latin typeface="Aptos"/>
                <a:ea typeface="Arial"/>
                <a:cs typeface="Arial"/>
              </a:rPr>
              <a:t>Child protection and safeguarding policy</a:t>
            </a:r>
            <a:r>
              <a:rPr lang="en-US" sz="1800" b="0" i="0" dirty="0">
                <a:solidFill>
                  <a:srgbClr val="000000"/>
                </a:solidFill>
                <a:latin typeface="Aptos"/>
                <a:ea typeface="Arial"/>
                <a:cs typeface="Arial"/>
              </a:rPr>
              <a:t>​</a:t>
            </a:r>
          </a:p>
          <a:p>
            <a:pPr marL="285750" lvl="0" indent="-285750" algn="l" rtl="0">
              <a:buFont typeface="Arial,Sans-Serif"/>
              <a:buChar char="•"/>
            </a:pPr>
            <a:r>
              <a:rPr lang="en-US" sz="1800" b="0" i="0" u="none" strike="noStrike" baseline="0" dirty="0">
                <a:solidFill>
                  <a:srgbClr val="000000"/>
                </a:solidFill>
                <a:latin typeface="Aptos"/>
                <a:ea typeface="Arial"/>
                <a:cs typeface="Arial"/>
              </a:rPr>
              <a:t>Curriculum policy</a:t>
            </a:r>
            <a:r>
              <a:rPr lang="en-US" sz="1800" b="0" i="0" dirty="0">
                <a:solidFill>
                  <a:srgbClr val="000000"/>
                </a:solidFill>
                <a:latin typeface="Aptos"/>
                <a:ea typeface="Arial"/>
                <a:cs typeface="Arial"/>
              </a:rPr>
              <a:t>​</a:t>
            </a:r>
          </a:p>
          <a:p>
            <a:pPr marL="285750" lvl="0" indent="-285750" algn="l" rtl="0">
              <a:buFont typeface="Arial,Sans-Serif"/>
              <a:buChar char="•"/>
            </a:pPr>
            <a:r>
              <a:rPr lang="en-US" sz="1800" b="0" i="0" u="none" strike="noStrike" baseline="0" dirty="0">
                <a:solidFill>
                  <a:srgbClr val="000000"/>
                </a:solidFill>
                <a:latin typeface="Aptos"/>
                <a:ea typeface="Arial"/>
                <a:cs typeface="Arial"/>
              </a:rPr>
              <a:t>Equality, Diversity and Inclusion Policy</a:t>
            </a:r>
            <a:r>
              <a:rPr lang="en-US" sz="1800" b="0" i="0" dirty="0">
                <a:solidFill>
                  <a:srgbClr val="000000"/>
                </a:solidFill>
                <a:latin typeface="Aptos"/>
                <a:ea typeface="Arial"/>
                <a:cs typeface="Arial"/>
              </a:rPr>
              <a:t>​</a:t>
            </a:r>
          </a:p>
          <a:p>
            <a:pPr marL="285750" lvl="0" indent="-285750" algn="l" rtl="0">
              <a:buFont typeface="Arial,Sans-Serif"/>
              <a:buChar char="•"/>
            </a:pPr>
            <a:r>
              <a:rPr lang="en-US" sz="1800" b="0" i="0" u="none" strike="noStrike" baseline="0" dirty="0">
                <a:solidFill>
                  <a:srgbClr val="000000"/>
                </a:solidFill>
                <a:latin typeface="Aptos"/>
                <a:ea typeface="Arial"/>
                <a:cs typeface="Arial"/>
              </a:rPr>
              <a:t>Intimate care policy</a:t>
            </a:r>
            <a:r>
              <a:rPr lang="en-US" sz="1800" b="0" i="0" dirty="0">
                <a:solidFill>
                  <a:srgbClr val="000000"/>
                </a:solidFill>
                <a:latin typeface="Aptos"/>
                <a:ea typeface="Arial"/>
                <a:cs typeface="Arial"/>
              </a:rPr>
              <a:t>​</a:t>
            </a:r>
          </a:p>
          <a:p>
            <a:pPr marL="285750" indent="-285750">
              <a:buFont typeface="Arial,Sans-Serif"/>
              <a:buChar char="•"/>
            </a:pPr>
            <a:endParaRPr lang="en-US" dirty="0">
              <a:cs typeface="Arial"/>
            </a:endParaRPr>
          </a:p>
          <a:p>
            <a:r>
              <a:rPr lang="en-US" dirty="0">
                <a:cs typeface="Arial"/>
              </a:rPr>
              <a:t>The SEND information report will be reviewed by the Inclusion Manager every year.  It will also be updated if any changes to information are made during the year.  It will be approved by the governing body.</a:t>
            </a:r>
          </a:p>
          <a:p>
            <a:pPr algn="ctr"/>
            <a:endParaRPr lang="en-US"/>
          </a:p>
        </p:txBody>
      </p:sp>
    </p:spTree>
    <p:extLst>
      <p:ext uri="{BB962C8B-B14F-4D97-AF65-F5344CB8AC3E}">
        <p14:creationId xmlns:p14="http://schemas.microsoft.com/office/powerpoint/2010/main" val="2941879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754C2E1-41C2-41F6-A688-FE40DF22AF17}"/>
              </a:ext>
            </a:extLst>
          </p:cNvPr>
          <p:cNvSpPr txBox="1"/>
          <p:nvPr/>
        </p:nvSpPr>
        <p:spPr>
          <a:xfrm>
            <a:off x="1311088" y="448235"/>
            <a:ext cx="6096000"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0" i="0" u="none" strike="noStrike" baseline="0">
                <a:solidFill>
                  <a:srgbClr val="000000"/>
                </a:solidFill>
                <a:latin typeface="Aptos Display"/>
              </a:rPr>
              <a:t>SEND Information Report</a:t>
            </a:r>
            <a:r>
              <a:rPr sz="4400" b="0" i="0">
                <a:solidFill>
                  <a:srgbClr val="000000"/>
                </a:solidFill>
                <a:latin typeface="Aptos Display"/>
                <a:ea typeface="Aptos Display"/>
                <a:cs typeface="Aptos Display"/>
              </a:rPr>
              <a:t>​</a:t>
            </a:r>
            <a:br>
              <a:rPr sz="4400" b="0" i="0" dirty="0">
                <a:latin typeface="Aptos Display"/>
                <a:ea typeface="Aptos Display"/>
                <a:cs typeface="Aptos Display"/>
              </a:rPr>
            </a:br>
            <a:r>
              <a:rPr lang="en-US" sz="4400" b="0" i="0" u="none" strike="noStrike" baseline="0">
                <a:solidFill>
                  <a:srgbClr val="000000"/>
                </a:solidFill>
                <a:latin typeface="Aptos Display"/>
              </a:rPr>
              <a:t>2026-2027</a:t>
            </a:r>
            <a:endParaRPr lang="en-US"/>
          </a:p>
          <a:p>
            <a:pPr algn="ctr"/>
            <a:endParaRPr lang="en-US"/>
          </a:p>
        </p:txBody>
      </p:sp>
      <p:pic>
        <p:nvPicPr>
          <p:cNvPr id="9" name="Content Placeholder 8" descr="A circular logo with different symbols&#10;&#10;AI-generated content may be incorrect.">
            <a:extLst>
              <a:ext uri="{FF2B5EF4-FFF2-40B4-BE49-F238E27FC236}">
                <a16:creationId xmlns:a16="http://schemas.microsoft.com/office/drawing/2014/main" id="{A78E65D3-3927-0946-B916-9E86B37CB33F}"/>
              </a:ext>
            </a:extLst>
          </p:cNvPr>
          <p:cNvPicPr>
            <a:picLocks noGrp="1" noChangeAspect="1"/>
          </p:cNvPicPr>
          <p:nvPr>
            <p:ph idx="1"/>
          </p:nvPr>
        </p:nvPicPr>
        <p:blipFill>
          <a:blip r:embed="rId2"/>
          <a:stretch>
            <a:fillRect/>
          </a:stretch>
        </p:blipFill>
        <p:spPr>
          <a:xfrm>
            <a:off x="9829800" y="193917"/>
            <a:ext cx="1676400" cy="1695450"/>
          </a:xfrm>
          <a:prstGeom prst="rect">
            <a:avLst/>
          </a:prstGeom>
        </p:spPr>
      </p:pic>
      <p:sp>
        <p:nvSpPr>
          <p:cNvPr id="10" name="TextBox 9">
            <a:extLst>
              <a:ext uri="{FF2B5EF4-FFF2-40B4-BE49-F238E27FC236}">
                <a16:creationId xmlns:a16="http://schemas.microsoft.com/office/drawing/2014/main" id="{E435764B-D530-9322-AABA-72AC25A955F9}"/>
              </a:ext>
            </a:extLst>
          </p:cNvPr>
          <p:cNvSpPr txBox="1"/>
          <p:nvPr/>
        </p:nvSpPr>
        <p:spPr>
          <a:xfrm>
            <a:off x="510644" y="2001177"/>
            <a:ext cx="1097197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Our School</a:t>
            </a:r>
          </a:p>
          <a:p>
            <a:r>
              <a:rPr lang="en-US"/>
              <a:t>At Woodley CofE we believe that each young person is unique and accepted as a child of God.  Through strong </a:t>
            </a:r>
            <a:r>
              <a:rPr lang="en-US" dirty="0"/>
              <a:t>Christian values and our BRIGHT attitudes to learning, we inspire hearts and minds to create lifelong learners, who have the skills, knowledge and understanding to shine brightly in the world.</a:t>
            </a:r>
          </a:p>
          <a:p>
            <a:endParaRPr lang="en-US" dirty="0"/>
          </a:p>
          <a:p>
            <a:r>
              <a:rPr lang="en-US" dirty="0"/>
              <a:t>We have an inclusive culture which supports all children, including those with special educational needs, to feel a sense of belonging, safety, happiness and motivation.  Through high-quality teaching, ordinarily available provision and adaptive teaching approaches we strive for all children to succeed in reaching their</a:t>
            </a:r>
            <a:r>
              <a:rPr lang="en-US"/>
              <a:t> full potential.  </a:t>
            </a:r>
            <a:endParaRPr lang="en-US" dirty="0"/>
          </a:p>
          <a:p>
            <a:endParaRPr lang="en-US" dirty="0"/>
          </a:p>
          <a:p>
            <a:r>
              <a:rPr lang="en-US" dirty="0"/>
              <a:t>Following on from our participation in the PINS (Partnership in Neurodiversity in Schools) project last year, we have decided that this year we would like have a focus on Neurodiversity and shall therefore be holding a whole school </a:t>
            </a:r>
            <a:r>
              <a:rPr lang="en-US" dirty="0" err="1"/>
              <a:t>Neurodiverity</a:t>
            </a:r>
            <a:r>
              <a:rPr lang="en-US" dirty="0"/>
              <a:t> week at the start of the Autumn term.  </a:t>
            </a:r>
          </a:p>
        </p:txBody>
      </p:sp>
    </p:spTree>
    <p:extLst>
      <p:ext uri="{BB962C8B-B14F-4D97-AF65-F5344CB8AC3E}">
        <p14:creationId xmlns:p14="http://schemas.microsoft.com/office/powerpoint/2010/main" val="1978164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8" descr="A circular logo with different symbols&#10;&#10;AI-generated content may be incorrect.">
            <a:extLst>
              <a:ext uri="{FF2B5EF4-FFF2-40B4-BE49-F238E27FC236}">
                <a16:creationId xmlns:a16="http://schemas.microsoft.com/office/drawing/2014/main" id="{FE12CD4C-E5B8-673A-5B4E-D3043FF63362}"/>
              </a:ext>
            </a:extLst>
          </p:cNvPr>
          <p:cNvPicPr>
            <a:picLocks noChangeAspect="1"/>
          </p:cNvPicPr>
          <p:nvPr/>
        </p:nvPicPr>
        <p:blipFill>
          <a:blip r:embed="rId2"/>
          <a:stretch>
            <a:fillRect/>
          </a:stretch>
        </p:blipFill>
        <p:spPr>
          <a:xfrm>
            <a:off x="9829800" y="193917"/>
            <a:ext cx="1676400" cy="1695450"/>
          </a:xfrm>
          <a:prstGeom prst="rect">
            <a:avLst/>
          </a:prstGeom>
        </p:spPr>
      </p:pic>
      <p:sp>
        <p:nvSpPr>
          <p:cNvPr id="9" name="Content Placeholder 8">
            <a:extLst>
              <a:ext uri="{FF2B5EF4-FFF2-40B4-BE49-F238E27FC236}">
                <a16:creationId xmlns:a16="http://schemas.microsoft.com/office/drawing/2014/main" id="{DDAEDF00-F9B2-1C0B-6757-8FAF36D6549E}"/>
              </a:ext>
            </a:extLst>
          </p:cNvPr>
          <p:cNvSpPr>
            <a:spLocks noGrp="1"/>
          </p:cNvSpPr>
          <p:nvPr>
            <p:ph idx="1"/>
          </p:nvPr>
        </p:nvSpPr>
        <p:spPr>
          <a:xfrm>
            <a:off x="838200" y="2666066"/>
            <a:ext cx="4520453" cy="3510897"/>
          </a:xfrm>
        </p:spPr>
        <p:txBody>
          <a:bodyPr vert="horz" lIns="91440" tIns="45720" rIns="91440" bIns="45720" rtlCol="0" anchor="t">
            <a:normAutofit/>
          </a:bodyPr>
          <a:lstStyle/>
          <a:p>
            <a:pPr marL="0" indent="0">
              <a:buNone/>
            </a:pPr>
            <a:r>
              <a:rPr lang="en-US" sz="1800" b="1"/>
              <a:t>Communication and Interaction</a:t>
            </a:r>
            <a:endParaRPr lang="en-US" sz="1800" b="1" dirty="0"/>
          </a:p>
          <a:p>
            <a:pPr marL="285750" indent="-285750"/>
            <a:r>
              <a:rPr lang="en-US" sz="1800"/>
              <a:t>Speech, language and communication needs (SLCN)</a:t>
            </a:r>
            <a:endParaRPr lang="en-US" sz="1800" dirty="0"/>
          </a:p>
          <a:p>
            <a:pPr marL="285750" indent="-285750"/>
            <a:r>
              <a:rPr lang="en-US" sz="1800"/>
              <a:t>Autism</a:t>
            </a:r>
            <a:endParaRPr lang="en-US" sz="1800" dirty="0"/>
          </a:p>
          <a:p>
            <a:pPr marL="0" indent="0">
              <a:buNone/>
            </a:pPr>
            <a:r>
              <a:rPr lang="en-US" sz="1800" b="1"/>
              <a:t>Cognition and Learning</a:t>
            </a:r>
            <a:endParaRPr lang="en-US" sz="1800" b="1" dirty="0"/>
          </a:p>
          <a:p>
            <a:pPr marL="285750" indent="-285750"/>
            <a:r>
              <a:rPr lang="en-US" sz="1800"/>
              <a:t>Moderate learning difficulty (MLD)</a:t>
            </a:r>
            <a:endParaRPr lang="en-US" sz="1800" dirty="0"/>
          </a:p>
          <a:p>
            <a:pPr marL="285750" indent="-285750"/>
            <a:r>
              <a:rPr lang="en-US" sz="1800"/>
              <a:t>Severe learning difficulty (SLD)</a:t>
            </a:r>
            <a:endParaRPr lang="en-US" sz="1800" dirty="0"/>
          </a:p>
          <a:p>
            <a:pPr marL="285750" indent="-285750"/>
            <a:r>
              <a:rPr lang="en-US" sz="1800" dirty="0"/>
              <a:t>Specific learning difficulty (</a:t>
            </a:r>
            <a:r>
              <a:rPr lang="en-US" sz="1800" dirty="0" err="1"/>
              <a:t>SpLD</a:t>
            </a:r>
            <a:r>
              <a:rPr lang="en-US" sz="1800" dirty="0"/>
              <a:t>)</a:t>
            </a:r>
          </a:p>
          <a:p>
            <a:pPr marL="0" indent="0">
              <a:buNone/>
            </a:pPr>
            <a:endParaRPr lang="en-US" sz="1800" b="1" dirty="0"/>
          </a:p>
        </p:txBody>
      </p:sp>
      <p:sp>
        <p:nvSpPr>
          <p:cNvPr id="11" name="TextBox 10">
            <a:extLst>
              <a:ext uri="{FF2B5EF4-FFF2-40B4-BE49-F238E27FC236}">
                <a16:creationId xmlns:a16="http://schemas.microsoft.com/office/drawing/2014/main" id="{BC9C0B17-BFD9-B7EA-0B96-66FCA9468CF7}"/>
              </a:ext>
            </a:extLst>
          </p:cNvPr>
          <p:cNvSpPr txBox="1"/>
          <p:nvPr/>
        </p:nvSpPr>
        <p:spPr>
          <a:xfrm>
            <a:off x="986118" y="190500"/>
            <a:ext cx="6096000"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0" i="0" u="none" strike="noStrike" baseline="0">
                <a:solidFill>
                  <a:srgbClr val="000000"/>
                </a:solidFill>
                <a:latin typeface="Aptos Display"/>
              </a:rPr>
              <a:t>SEND Information Report​</a:t>
            </a:r>
            <a:r>
              <a:rPr sz="4400" b="0" i="0">
                <a:solidFill>
                  <a:srgbClr val="000000"/>
                </a:solidFill>
                <a:latin typeface="Aptos Display"/>
                <a:ea typeface="Aptos Display"/>
                <a:cs typeface="Aptos Display"/>
              </a:rPr>
              <a:t>​</a:t>
            </a:r>
            <a:br>
              <a:rPr sz="4400" b="0" i="0">
                <a:solidFill>
                  <a:srgbClr val="000000"/>
                </a:solidFill>
                <a:latin typeface="Aptos Display"/>
                <a:ea typeface="Aptos Display"/>
                <a:cs typeface="Aptos Display"/>
              </a:rPr>
            </a:br>
            <a:r>
              <a:rPr lang="en-US" sz="4400" b="0" i="0" u="none" strike="noStrike" baseline="0">
                <a:solidFill>
                  <a:srgbClr val="000000"/>
                </a:solidFill>
                <a:latin typeface="Aptos Display"/>
              </a:rPr>
              <a:t>2026-2027</a:t>
            </a:r>
            <a:r>
              <a:rPr sz="4400" b="0" i="0">
                <a:solidFill>
                  <a:srgbClr val="000000"/>
                </a:solidFill>
                <a:latin typeface="Aptos Display"/>
                <a:ea typeface="Aptos Display"/>
                <a:cs typeface="Aptos Display"/>
              </a:rPr>
              <a:t>​</a:t>
            </a:r>
            <a:endParaRPr lang="en-US"/>
          </a:p>
          <a:p>
            <a:pPr algn="ctr"/>
            <a:endParaRPr lang="en-US"/>
          </a:p>
        </p:txBody>
      </p:sp>
      <p:sp>
        <p:nvSpPr>
          <p:cNvPr id="3" name="TextBox 2">
            <a:extLst>
              <a:ext uri="{FF2B5EF4-FFF2-40B4-BE49-F238E27FC236}">
                <a16:creationId xmlns:a16="http://schemas.microsoft.com/office/drawing/2014/main" id="{E8004588-818B-0481-13E2-AAA2E902DDFC}"/>
              </a:ext>
            </a:extLst>
          </p:cNvPr>
          <p:cNvSpPr txBox="1"/>
          <p:nvPr/>
        </p:nvSpPr>
        <p:spPr>
          <a:xfrm>
            <a:off x="981836" y="1902797"/>
            <a:ext cx="1006036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t>Types of SEND at Woodley CofE Primary School</a:t>
            </a:r>
          </a:p>
          <a:p>
            <a:pPr algn="l"/>
            <a:endParaRPr lang="en-US" dirty="0"/>
          </a:p>
        </p:txBody>
      </p:sp>
      <p:sp>
        <p:nvSpPr>
          <p:cNvPr id="7" name="TextBox 6">
            <a:extLst>
              <a:ext uri="{FF2B5EF4-FFF2-40B4-BE49-F238E27FC236}">
                <a16:creationId xmlns:a16="http://schemas.microsoft.com/office/drawing/2014/main" id="{9D670A94-0BF4-9193-3833-A9AF064C10DD}"/>
              </a:ext>
            </a:extLst>
          </p:cNvPr>
          <p:cNvSpPr txBox="1"/>
          <p:nvPr/>
        </p:nvSpPr>
        <p:spPr>
          <a:xfrm>
            <a:off x="5756421" y="2664459"/>
            <a:ext cx="5408767" cy="36389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b="1"/>
              <a:t>Social, Emotional and Mental Health</a:t>
            </a:r>
            <a:endParaRPr lang="en-US"/>
          </a:p>
          <a:p>
            <a:pPr marL="285750" indent="-285750">
              <a:lnSpc>
                <a:spcPct val="90000"/>
              </a:lnSpc>
              <a:spcBef>
                <a:spcPts val="1000"/>
              </a:spcBef>
              <a:buFont typeface="Arial"/>
              <a:buChar char="•"/>
            </a:pPr>
            <a:r>
              <a:rPr lang="en-US"/>
              <a:t>Attention Deficit Hyperactivity Disorder (ADHD)</a:t>
            </a:r>
          </a:p>
          <a:p>
            <a:pPr marL="285750" indent="-285750">
              <a:lnSpc>
                <a:spcPct val="90000"/>
              </a:lnSpc>
              <a:spcBef>
                <a:spcPts val="1000"/>
              </a:spcBef>
              <a:buFont typeface="Arial"/>
              <a:buChar char="•"/>
            </a:pPr>
            <a:r>
              <a:rPr lang="en-US"/>
              <a:t>Attachment difficulties</a:t>
            </a:r>
          </a:p>
          <a:p>
            <a:pPr marL="285750" indent="-285750">
              <a:lnSpc>
                <a:spcPct val="90000"/>
              </a:lnSpc>
              <a:spcBef>
                <a:spcPts val="1000"/>
              </a:spcBef>
              <a:buFont typeface="Arial"/>
              <a:buChar char="•"/>
            </a:pPr>
            <a:r>
              <a:rPr lang="en-US"/>
              <a:t>Mental Health including anxiety</a:t>
            </a:r>
          </a:p>
          <a:p>
            <a:pPr>
              <a:lnSpc>
                <a:spcPct val="90000"/>
              </a:lnSpc>
              <a:spcBef>
                <a:spcPts val="1000"/>
              </a:spcBef>
            </a:pPr>
            <a:r>
              <a:rPr lang="en-US" b="1"/>
              <a:t>Sensory and Physical</a:t>
            </a:r>
            <a:endParaRPr lang="en-US"/>
          </a:p>
          <a:p>
            <a:pPr marL="285750" indent="-285750">
              <a:lnSpc>
                <a:spcPct val="90000"/>
              </a:lnSpc>
              <a:spcBef>
                <a:spcPts val="1000"/>
              </a:spcBef>
              <a:buFont typeface="Arial"/>
              <a:buChar char="•"/>
            </a:pPr>
            <a:r>
              <a:rPr lang="en-US"/>
              <a:t>Vision impairment</a:t>
            </a:r>
          </a:p>
          <a:p>
            <a:pPr marL="285750" indent="-285750">
              <a:lnSpc>
                <a:spcPct val="90000"/>
              </a:lnSpc>
              <a:spcBef>
                <a:spcPts val="1000"/>
              </a:spcBef>
              <a:buFont typeface="Arial"/>
              <a:buChar char="•"/>
            </a:pPr>
            <a:r>
              <a:rPr lang="en-US"/>
              <a:t>Hearing impairment</a:t>
            </a:r>
          </a:p>
          <a:p>
            <a:pPr marL="285750" indent="-285750">
              <a:lnSpc>
                <a:spcPct val="90000"/>
              </a:lnSpc>
              <a:spcBef>
                <a:spcPts val="1000"/>
              </a:spcBef>
              <a:buFont typeface="Arial"/>
              <a:buChar char="•"/>
            </a:pPr>
            <a:r>
              <a:rPr lang="en-US"/>
              <a:t>Multi-sensory impairment</a:t>
            </a:r>
          </a:p>
          <a:p>
            <a:pPr marL="285750" indent="-285750">
              <a:lnSpc>
                <a:spcPct val="90000"/>
              </a:lnSpc>
              <a:spcBef>
                <a:spcPts val="1000"/>
              </a:spcBef>
              <a:buFont typeface="Arial"/>
              <a:buChar char="•"/>
            </a:pPr>
            <a:r>
              <a:rPr lang="en-US"/>
              <a:t>Physical disability</a:t>
            </a:r>
          </a:p>
          <a:p>
            <a:pPr algn="l"/>
            <a:endParaRPr lang="en-US" dirty="0"/>
          </a:p>
        </p:txBody>
      </p:sp>
      <p:sp>
        <p:nvSpPr>
          <p:cNvPr id="8" name="TextBox 7">
            <a:extLst>
              <a:ext uri="{FF2B5EF4-FFF2-40B4-BE49-F238E27FC236}">
                <a16:creationId xmlns:a16="http://schemas.microsoft.com/office/drawing/2014/main" id="{91685970-71C8-530B-E75F-361C9CAB1969}"/>
              </a:ext>
            </a:extLst>
          </p:cNvPr>
          <p:cNvSpPr txBox="1"/>
          <p:nvPr/>
        </p:nvSpPr>
        <p:spPr>
          <a:xfrm>
            <a:off x="634856" y="6086338"/>
            <a:ext cx="1116518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This year we have 273 pupils on roll.  There are 49 pupils on the SEND register – 37 at SEND support and 12 with an EHCP.  </a:t>
            </a:r>
          </a:p>
        </p:txBody>
      </p:sp>
    </p:spTree>
    <p:extLst>
      <p:ext uri="{BB962C8B-B14F-4D97-AF65-F5344CB8AC3E}">
        <p14:creationId xmlns:p14="http://schemas.microsoft.com/office/powerpoint/2010/main" val="2162403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B0A31B-9FE7-49E4-C844-EA210D8BF223}"/>
              </a:ext>
            </a:extLst>
          </p:cNvPr>
          <p:cNvSpPr txBox="1"/>
          <p:nvPr/>
        </p:nvSpPr>
        <p:spPr>
          <a:xfrm>
            <a:off x="524446" y="303626"/>
            <a:ext cx="6831604" cy="17113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a:latin typeface="Aptos Display"/>
              </a:rPr>
              <a:t>SEND Information Report  </a:t>
            </a:r>
            <a:br>
              <a:rPr lang="en-US" sz="4400" dirty="0">
                <a:latin typeface="Aptos Display"/>
              </a:rPr>
            </a:br>
            <a:r>
              <a:rPr lang="en-US" sz="4400">
                <a:latin typeface="Aptos Display"/>
              </a:rPr>
              <a:t>2026-2027 </a:t>
            </a:r>
            <a:endParaRPr lang="en-US" sz="4400" dirty="0">
              <a:latin typeface="Aptos Display"/>
            </a:endParaRPr>
          </a:p>
          <a:p>
            <a:pPr algn="l"/>
            <a:endParaRPr lang="en-US" dirty="0"/>
          </a:p>
        </p:txBody>
      </p:sp>
      <p:pic>
        <p:nvPicPr>
          <p:cNvPr id="5" name="Content Placeholder 8" descr="A circular logo with different symbols&#10;&#10;AI-generated content may be incorrect.">
            <a:extLst>
              <a:ext uri="{FF2B5EF4-FFF2-40B4-BE49-F238E27FC236}">
                <a16:creationId xmlns:a16="http://schemas.microsoft.com/office/drawing/2014/main" id="{31E211EA-E140-0B34-81FA-6C85508A78A6}"/>
              </a:ext>
            </a:extLst>
          </p:cNvPr>
          <p:cNvPicPr>
            <a:picLocks noChangeAspect="1"/>
          </p:cNvPicPr>
          <p:nvPr/>
        </p:nvPicPr>
        <p:blipFill>
          <a:blip r:embed="rId2"/>
          <a:stretch>
            <a:fillRect/>
          </a:stretch>
        </p:blipFill>
        <p:spPr>
          <a:xfrm>
            <a:off x="9829800" y="193917"/>
            <a:ext cx="1676400" cy="1695450"/>
          </a:xfrm>
          <a:prstGeom prst="rect">
            <a:avLst/>
          </a:prstGeom>
        </p:spPr>
      </p:pic>
      <p:sp>
        <p:nvSpPr>
          <p:cNvPr id="6" name="TextBox 5">
            <a:extLst>
              <a:ext uri="{FF2B5EF4-FFF2-40B4-BE49-F238E27FC236}">
                <a16:creationId xmlns:a16="http://schemas.microsoft.com/office/drawing/2014/main" id="{46E311EA-6FEB-D478-E17F-71B02039D1E1}"/>
              </a:ext>
            </a:extLst>
          </p:cNvPr>
          <p:cNvSpPr txBox="1"/>
          <p:nvPr/>
        </p:nvSpPr>
        <p:spPr>
          <a:xfrm>
            <a:off x="414036" y="2097785"/>
            <a:ext cx="11427411"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Identification of SEND need</a:t>
            </a:r>
          </a:p>
          <a:p>
            <a:r>
              <a:rPr lang="en-US" b="1" dirty="0"/>
              <a:t>Overview</a:t>
            </a:r>
          </a:p>
          <a:p>
            <a:pPr marL="285750" indent="-285750">
              <a:buFont typeface="Symbol"/>
              <a:buChar char="•"/>
            </a:pPr>
            <a:r>
              <a:rPr lang="en-US" dirty="0">
                <a:highlight>
                  <a:srgbClr val="FFFFFF"/>
                </a:highlight>
              </a:rPr>
              <a:t>Woodley C of E Primary School identifies students with SEND through a close collaboration with parents, teachers and students. Concerns can be raised by parents/carers, the class teacher, SENDCO and/or the child.</a:t>
            </a:r>
            <a:r>
              <a:rPr lang="en-GB" dirty="0">
                <a:highlight>
                  <a:srgbClr val="FFFFFF"/>
                </a:highlight>
              </a:rPr>
              <a:t> </a:t>
            </a:r>
            <a:endParaRPr lang="en-US" dirty="0">
              <a:highlight>
                <a:srgbClr val="C6C6C6"/>
              </a:highlight>
            </a:endParaRPr>
          </a:p>
          <a:p>
            <a:pPr marL="285750" indent="-285750">
              <a:buFont typeface="Symbol"/>
              <a:buChar char="•"/>
            </a:pPr>
            <a:r>
              <a:rPr lang="en-US" dirty="0">
                <a:highlight>
                  <a:srgbClr val="FFFFFF"/>
                </a:highlight>
              </a:rPr>
              <a:t>We use our experience combined with staff observations and pupil assessments. When appropriate we</a:t>
            </a:r>
            <a:r>
              <a:rPr lang="en-GB" dirty="0">
                <a:highlight>
                  <a:srgbClr val="FFFFFF"/>
                </a:highlight>
              </a:rPr>
              <a:t> </a:t>
            </a:r>
            <a:r>
              <a:rPr lang="en-US" dirty="0">
                <a:highlight>
                  <a:srgbClr val="FFFFFF"/>
                </a:highlight>
              </a:rPr>
              <a:t>work with outside agencies who observe, advise and report on a child’s specific needs.</a:t>
            </a:r>
            <a:r>
              <a:rPr lang="en-GB" dirty="0">
                <a:highlight>
                  <a:srgbClr val="FFFFFF"/>
                </a:highlight>
              </a:rPr>
              <a:t> </a:t>
            </a:r>
            <a:endParaRPr lang="en-US" dirty="0">
              <a:highlight>
                <a:srgbClr val="C6C6C6"/>
              </a:highlight>
            </a:endParaRPr>
          </a:p>
          <a:p>
            <a:pPr marL="285750" indent="-285750">
              <a:buFont typeface="Symbol"/>
              <a:buChar char="•"/>
            </a:pPr>
            <a:r>
              <a:rPr lang="en-US" dirty="0">
                <a:highlight>
                  <a:srgbClr val="FFFFFF"/>
                </a:highlight>
              </a:rPr>
              <a:t>Termly assessments in reading, writing and </a:t>
            </a:r>
            <a:r>
              <a:rPr lang="en-US" dirty="0" err="1">
                <a:highlight>
                  <a:srgbClr val="FFFFFF"/>
                </a:highlight>
              </a:rPr>
              <a:t>maths</a:t>
            </a:r>
            <a:r>
              <a:rPr lang="en-US" dirty="0">
                <a:highlight>
                  <a:srgbClr val="FFFFFF"/>
                </a:highlight>
              </a:rPr>
              <a:t> are completed across the school and reviewed by the Senior Leadership Team. This informs any necessary interventions.</a:t>
            </a:r>
            <a:r>
              <a:rPr lang="en-GB" dirty="0">
                <a:highlight>
                  <a:srgbClr val="FFFFFF"/>
                </a:highlight>
              </a:rPr>
              <a:t> </a:t>
            </a:r>
            <a:endParaRPr lang="en-US" dirty="0">
              <a:highlight>
                <a:srgbClr val="C6C6C6"/>
              </a:highlight>
            </a:endParaRPr>
          </a:p>
          <a:p>
            <a:pPr marL="285750" indent="-285750">
              <a:buFont typeface="Symbol"/>
              <a:buChar char="•"/>
            </a:pPr>
            <a:r>
              <a:rPr lang="en-GB" dirty="0">
                <a:highlight>
                  <a:srgbClr val="FFFFFF"/>
                </a:highlight>
              </a:rPr>
              <a:t>Further assessments may be undertaken to identify specific interventions, for example a LASS Dyslexia screener.</a:t>
            </a:r>
            <a:endParaRPr lang="en-US" dirty="0">
              <a:highlight>
                <a:srgbClr val="C6C6C6"/>
              </a:highlight>
            </a:endParaRPr>
          </a:p>
          <a:p>
            <a:pPr marL="285750" indent="-285750">
              <a:buFont typeface="Symbol"/>
              <a:buChar char="•"/>
            </a:pPr>
            <a:r>
              <a:rPr lang="en-US" dirty="0">
                <a:highlight>
                  <a:srgbClr val="FFFFFF"/>
                </a:highlight>
              </a:rPr>
              <a:t>Students’ progress is closely monitored through an assess, plan, do and review, process. S</a:t>
            </a:r>
            <a:endParaRPr lang="en-GB" dirty="0">
              <a:highlight>
                <a:srgbClr val="FFFFFF"/>
              </a:highlight>
            </a:endParaRPr>
          </a:p>
        </p:txBody>
      </p:sp>
    </p:spTree>
    <p:extLst>
      <p:ext uri="{BB962C8B-B14F-4D97-AF65-F5344CB8AC3E}">
        <p14:creationId xmlns:p14="http://schemas.microsoft.com/office/powerpoint/2010/main" val="2759614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64EC-C2F6-D9CA-8F72-A6F7B662FA39}"/>
              </a:ext>
            </a:extLst>
          </p:cNvPr>
          <p:cNvSpPr>
            <a:spLocks noGrp="1"/>
          </p:cNvSpPr>
          <p:nvPr>
            <p:ph type="title"/>
          </p:nvPr>
        </p:nvSpPr>
        <p:spPr>
          <a:xfrm>
            <a:off x="838200" y="365125"/>
            <a:ext cx="6380630" cy="1347974"/>
          </a:xfrm>
        </p:spPr>
        <p:txBody>
          <a:bodyPr/>
          <a:lstStyle/>
          <a:p>
            <a:pPr algn="ctr"/>
            <a:r>
              <a:rPr lang="en-US"/>
              <a:t>SEND Information Report  </a:t>
            </a:r>
            <a:br>
              <a:rPr lang="en-US" dirty="0"/>
            </a:br>
            <a:r>
              <a:rPr lang="en-US"/>
              <a:t>2026-2027</a:t>
            </a:r>
          </a:p>
        </p:txBody>
      </p:sp>
      <p:sp>
        <p:nvSpPr>
          <p:cNvPr id="3" name="Content Placeholder 2">
            <a:extLst>
              <a:ext uri="{FF2B5EF4-FFF2-40B4-BE49-F238E27FC236}">
                <a16:creationId xmlns:a16="http://schemas.microsoft.com/office/drawing/2014/main" id="{293C8B61-A595-3F4D-EB18-074ED2F62FBD}"/>
              </a:ext>
            </a:extLst>
          </p:cNvPr>
          <p:cNvSpPr>
            <a:spLocks noGrp="1"/>
          </p:cNvSpPr>
          <p:nvPr>
            <p:ph idx="1"/>
          </p:nvPr>
        </p:nvSpPr>
        <p:spPr>
          <a:xfrm>
            <a:off x="838200" y="1881654"/>
            <a:ext cx="10515600" cy="4878014"/>
          </a:xfrm>
        </p:spPr>
        <p:txBody>
          <a:bodyPr vert="horz" lIns="91440" tIns="45720" rIns="91440" bIns="45720" rtlCol="0" anchor="t">
            <a:normAutofit/>
          </a:bodyPr>
          <a:lstStyle/>
          <a:p>
            <a:pPr marL="0" indent="0">
              <a:buNone/>
            </a:pPr>
            <a:r>
              <a:rPr lang="en-US" sz="3600"/>
              <a:t>Identification of SEND need</a:t>
            </a:r>
            <a:endParaRPr lang="en-US" sz="3600" dirty="0"/>
          </a:p>
          <a:p>
            <a:pPr marL="0" indent="0">
              <a:buNone/>
            </a:pPr>
            <a:r>
              <a:rPr lang="en-US" sz="1800" b="1"/>
              <a:t>Levels of need</a:t>
            </a:r>
            <a:endParaRPr lang="en-US" sz="1800" b="1" dirty="0"/>
          </a:p>
          <a:p>
            <a:pPr marL="0" indent="0">
              <a:buNone/>
            </a:pPr>
            <a:r>
              <a:rPr lang="en-US" sz="1800" dirty="0"/>
              <a:t>We use </a:t>
            </a:r>
            <a:r>
              <a:rPr lang="en-US" sz="1800"/>
              <a:t>Wokingham's Ordinarily Available Provision document to help us and have the following levels of support within school:</a:t>
            </a:r>
            <a:endParaRPr lang="en-US" sz="1800" dirty="0"/>
          </a:p>
          <a:p>
            <a:r>
              <a:rPr lang="en-US" sz="1800"/>
              <a:t>Universal Provision – Quality First Teaching as part of Ordinarily Available Offer</a:t>
            </a:r>
          </a:p>
          <a:p>
            <a:r>
              <a:rPr lang="en-US" sz="1800" dirty="0"/>
              <a:t>Targeted Universal Provision – </a:t>
            </a:r>
            <a:r>
              <a:rPr lang="en-US" sz="1800"/>
              <a:t>Targeted additional support as part of Ordinarily Available Offer</a:t>
            </a:r>
            <a:endParaRPr lang="en-US" sz="1800" dirty="0"/>
          </a:p>
          <a:p>
            <a:r>
              <a:rPr lang="en-US" sz="1800"/>
              <a:t>SEND support (K) - Targeted intensive additional support where child is placed in SEND register</a:t>
            </a:r>
          </a:p>
          <a:p>
            <a:r>
              <a:rPr lang="en-US" sz="1800" dirty="0"/>
              <a:t>EHCP – Targeted and </a:t>
            </a:r>
            <a:r>
              <a:rPr lang="en-US" sz="1800" dirty="0" err="1"/>
              <a:t>personalised</a:t>
            </a:r>
            <a:r>
              <a:rPr lang="en-US" sz="1800" dirty="0"/>
              <a:t> support following the outcomes and provision laid out in the Education Health Care Plan.  </a:t>
            </a:r>
          </a:p>
          <a:p>
            <a:pPr marL="0" indent="0">
              <a:buNone/>
            </a:pPr>
            <a:endParaRPr lang="en-US" sz="1800" dirty="0"/>
          </a:p>
          <a:p>
            <a:endParaRPr lang="en-US" sz="1800" dirty="0"/>
          </a:p>
        </p:txBody>
      </p:sp>
      <p:pic>
        <p:nvPicPr>
          <p:cNvPr id="6" name="Content Placeholder 8" descr="A circular logo with different symbols&#10;&#10;AI-generated content may be incorrect.">
            <a:extLst>
              <a:ext uri="{FF2B5EF4-FFF2-40B4-BE49-F238E27FC236}">
                <a16:creationId xmlns:a16="http://schemas.microsoft.com/office/drawing/2014/main" id="{FEB35276-2C4C-FD3E-FAE7-732C45DBE1F5}"/>
              </a:ext>
            </a:extLst>
          </p:cNvPr>
          <p:cNvPicPr>
            <a:picLocks noChangeAspect="1"/>
          </p:cNvPicPr>
          <p:nvPr/>
        </p:nvPicPr>
        <p:blipFill>
          <a:blip r:embed="rId2"/>
          <a:stretch>
            <a:fillRect/>
          </a:stretch>
        </p:blipFill>
        <p:spPr>
          <a:xfrm>
            <a:off x="9829800" y="193917"/>
            <a:ext cx="1676400" cy="1695450"/>
          </a:xfrm>
          <a:prstGeom prst="rect">
            <a:avLst/>
          </a:prstGeom>
        </p:spPr>
      </p:pic>
      <p:pic>
        <p:nvPicPr>
          <p:cNvPr id="8" name="Picture 7">
            <a:extLst>
              <a:ext uri="{FF2B5EF4-FFF2-40B4-BE49-F238E27FC236}">
                <a16:creationId xmlns:a16="http://schemas.microsoft.com/office/drawing/2014/main" id="{C49FC20B-E9D9-2A79-56BD-7AA2E718F855}"/>
              </a:ext>
            </a:extLst>
          </p:cNvPr>
          <p:cNvPicPr>
            <a:picLocks noChangeAspect="1"/>
          </p:cNvPicPr>
          <p:nvPr/>
        </p:nvPicPr>
        <p:blipFill>
          <a:blip r:embed="rId3"/>
          <a:srcRect r="446" b="-448"/>
          <a:stretch>
            <a:fillRect/>
          </a:stretch>
        </p:blipFill>
        <p:spPr>
          <a:xfrm>
            <a:off x="5013232" y="5033962"/>
            <a:ext cx="1818093" cy="1821544"/>
          </a:xfrm>
          <a:prstGeom prst="rect">
            <a:avLst/>
          </a:prstGeom>
        </p:spPr>
      </p:pic>
    </p:spTree>
    <p:extLst>
      <p:ext uri="{BB962C8B-B14F-4D97-AF65-F5344CB8AC3E}">
        <p14:creationId xmlns:p14="http://schemas.microsoft.com/office/powerpoint/2010/main" val="89653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32D10-27E4-975E-5164-5DBFF862175B}"/>
              </a:ext>
            </a:extLst>
          </p:cNvPr>
          <p:cNvSpPr>
            <a:spLocks noGrp="1"/>
          </p:cNvSpPr>
          <p:nvPr>
            <p:ph type="title"/>
          </p:nvPr>
        </p:nvSpPr>
        <p:spPr>
          <a:xfrm>
            <a:off x="838200" y="365125"/>
            <a:ext cx="6526306"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023EB666-5FFF-BC90-EC8C-DDCC33F01F6B}"/>
              </a:ext>
            </a:extLst>
          </p:cNvPr>
          <p:cNvSpPr>
            <a:spLocks noGrp="1"/>
          </p:cNvSpPr>
          <p:nvPr>
            <p:ph idx="1"/>
          </p:nvPr>
        </p:nvSpPr>
        <p:spPr>
          <a:xfrm>
            <a:off x="838200" y="1881654"/>
            <a:ext cx="10515600" cy="4777161"/>
          </a:xfrm>
        </p:spPr>
        <p:txBody>
          <a:bodyPr vert="horz" lIns="91440" tIns="45720" rIns="91440" bIns="45720" rtlCol="0" anchor="t">
            <a:normAutofit lnSpcReduction="10000"/>
          </a:bodyPr>
          <a:lstStyle/>
          <a:p>
            <a:pPr>
              <a:buNone/>
            </a:pPr>
            <a:r>
              <a:rPr lang="en-US" sz="3300" dirty="0"/>
              <a:t>Identification of SEND need</a:t>
            </a:r>
          </a:p>
          <a:p>
            <a:pPr marL="0" indent="0">
              <a:buNone/>
            </a:pPr>
            <a:r>
              <a:rPr lang="en-US" sz="1800" b="1" dirty="0"/>
              <a:t>The SEND register</a:t>
            </a:r>
          </a:p>
          <a:p>
            <a:pPr marL="0" indent="0">
              <a:buNone/>
            </a:pPr>
            <a:r>
              <a:rPr lang="en-US" sz="1700" dirty="0"/>
              <a:t>A child </a:t>
            </a:r>
            <a:r>
              <a:rPr lang="en-US" sz="1700" b="1" dirty="0"/>
              <a:t>may</a:t>
            </a:r>
            <a:r>
              <a:rPr lang="en-US" sz="1700" dirty="0"/>
              <a:t> be placed on the SEND register if:</a:t>
            </a:r>
          </a:p>
          <a:p>
            <a:pPr>
              <a:buFont typeface="Arial"/>
              <a:buChar char="•"/>
            </a:pPr>
            <a:r>
              <a:rPr lang="en-US" sz="1700" dirty="0"/>
              <a:t>They are working significantly below age related expectations and are not making progress despite  targeted interventions being implemented and reviewed – see the next page for graduated approach.</a:t>
            </a:r>
          </a:p>
          <a:p>
            <a:pPr>
              <a:buFont typeface="Arial"/>
              <a:buChar char="•"/>
            </a:pPr>
            <a:r>
              <a:rPr lang="en-US" sz="1700" dirty="0"/>
              <a:t>Advice has been sought and provided from an outside agency and an individual plan / programme has been provided for school to follow which is over and above the school's universal provision.</a:t>
            </a:r>
          </a:p>
          <a:p>
            <a:pPr>
              <a:buFont typeface="Arial"/>
              <a:buChar char="•"/>
            </a:pPr>
            <a:r>
              <a:rPr lang="en-US" sz="1700" dirty="0"/>
              <a:t>A diagnosis (with supporting evidence from an outside professional) </a:t>
            </a:r>
            <a:r>
              <a:rPr lang="en-US" sz="1700" b="1" dirty="0"/>
              <a:t>which is impacting on the child's learning and development</a:t>
            </a:r>
            <a:r>
              <a:rPr lang="en-US" sz="1700" dirty="0"/>
              <a:t> and whose needs cannot be met at through the universal provision.*</a:t>
            </a:r>
          </a:p>
          <a:p>
            <a:pPr marL="0" indent="0">
              <a:buNone/>
            </a:pPr>
            <a:r>
              <a:rPr lang="en-US" sz="1700" dirty="0"/>
              <a:t>Where, despite appropriate high quality teaching, reasonable adjustments and targeted support, a child requires provision that is additional to or different from that made generally for other pupils of the same age, SEND support may be appropriate.  </a:t>
            </a:r>
          </a:p>
          <a:p>
            <a:pPr marL="0" indent="0">
              <a:buNone/>
            </a:pPr>
            <a:endParaRPr lang="en-US" sz="1700" dirty="0"/>
          </a:p>
          <a:p>
            <a:pPr marL="0" indent="0">
              <a:buNone/>
            </a:pPr>
            <a:r>
              <a:rPr lang="en-US" sz="1700" dirty="0"/>
              <a:t>*Children who have a diagnosis are not automatically placed on the SEND register.  Decisions are based upon the child's individual needs and the special educational provision required to support them.   </a:t>
            </a:r>
          </a:p>
          <a:p>
            <a:pPr marL="0" indent="0">
              <a:buNone/>
            </a:pPr>
            <a:endParaRPr lang="en-US" sz="1800" b="1" dirty="0"/>
          </a:p>
        </p:txBody>
      </p:sp>
      <p:pic>
        <p:nvPicPr>
          <p:cNvPr id="6" name="Content Placeholder 8" descr="A circular logo with different symbols&#10;&#10;AI-generated content may be incorrect.">
            <a:extLst>
              <a:ext uri="{FF2B5EF4-FFF2-40B4-BE49-F238E27FC236}">
                <a16:creationId xmlns:a16="http://schemas.microsoft.com/office/drawing/2014/main" id="{37DCD985-821C-D1A3-7FA1-D3D6D16BCBD1}"/>
              </a:ext>
            </a:extLst>
          </p:cNvPr>
          <p:cNvPicPr>
            <a:picLocks noChangeAspect="1"/>
          </p:cNvPicPr>
          <p:nvPr/>
        </p:nvPicPr>
        <p:blipFill>
          <a:blip r:embed="rId2"/>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591178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F4BC1-5A9F-FA0A-3F37-6CCF7F0EBED1}"/>
              </a:ext>
            </a:extLst>
          </p:cNvPr>
          <p:cNvSpPr>
            <a:spLocks noGrp="1"/>
          </p:cNvSpPr>
          <p:nvPr>
            <p:ph type="title"/>
          </p:nvPr>
        </p:nvSpPr>
        <p:spPr>
          <a:xfrm>
            <a:off x="838200" y="365125"/>
            <a:ext cx="6391836"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F5AD9042-9BBB-6C4B-B1CB-C1D06FC03C9D}"/>
              </a:ext>
            </a:extLst>
          </p:cNvPr>
          <p:cNvSpPr>
            <a:spLocks noGrp="1"/>
          </p:cNvSpPr>
          <p:nvPr>
            <p:ph idx="1"/>
          </p:nvPr>
        </p:nvSpPr>
        <p:spPr>
          <a:xfrm>
            <a:off x="838200" y="1892859"/>
            <a:ext cx="7848600" cy="4698722"/>
          </a:xfrm>
        </p:spPr>
        <p:txBody>
          <a:bodyPr vert="horz" lIns="91440" tIns="45720" rIns="91440" bIns="45720" rtlCol="0" anchor="t">
            <a:normAutofit/>
          </a:bodyPr>
          <a:lstStyle/>
          <a:p>
            <a:pPr marL="0" indent="0">
              <a:buNone/>
            </a:pPr>
            <a:r>
              <a:rPr lang="en-US" sz="3600"/>
              <a:t>Identification of SEND need</a:t>
            </a:r>
          </a:p>
          <a:p>
            <a:pPr marL="0" indent="0">
              <a:buNone/>
            </a:pPr>
            <a:r>
              <a:rPr lang="en-US" sz="1800" b="1"/>
              <a:t>The graduated approach</a:t>
            </a:r>
          </a:p>
          <a:p>
            <a:pPr marL="0" indent="0">
              <a:buNone/>
            </a:pPr>
            <a:r>
              <a:rPr lang="en-US" sz="1800"/>
              <a:t>We use a graduated approach to supporting children with SEND.  This means that we start with basic help add more specialist support if needed, depending on each child's situation.  </a:t>
            </a:r>
          </a:p>
          <a:p>
            <a:pPr marL="0" indent="0">
              <a:buNone/>
            </a:pPr>
            <a:r>
              <a:rPr lang="en-US" sz="1800" dirty="0"/>
              <a:t>The graduated approach follows an ASSESS, PLAN, DO and </a:t>
            </a:r>
            <a:r>
              <a:rPr lang="en-US" sz="1800"/>
              <a:t>REVIEW cycle.</a:t>
            </a:r>
          </a:p>
          <a:p>
            <a:pPr marL="0" indent="0">
              <a:buNone/>
            </a:pPr>
            <a:r>
              <a:rPr lang="en-US" sz="1800" dirty="0"/>
              <a:t>ASSESS – clear analysis of a </a:t>
            </a:r>
            <a:r>
              <a:rPr lang="en-US" sz="1800"/>
              <a:t>pupil's needs and identification of barriers to learning.</a:t>
            </a:r>
          </a:p>
          <a:p>
            <a:pPr marL="0" indent="0">
              <a:buNone/>
            </a:pPr>
            <a:r>
              <a:rPr lang="en-US" sz="1800" dirty="0"/>
              <a:t>PLAN – agree outcomes you are seeking and put </a:t>
            </a:r>
            <a:r>
              <a:rPr lang="en-US" sz="1800"/>
              <a:t>provisions</a:t>
            </a:r>
            <a:r>
              <a:rPr lang="en-US" sz="1800" dirty="0"/>
              <a:t> in place.</a:t>
            </a:r>
            <a:endParaRPr lang="en-US"/>
          </a:p>
          <a:p>
            <a:pPr marL="0" indent="0">
              <a:buNone/>
            </a:pPr>
            <a:r>
              <a:rPr lang="en-US" sz="1800" dirty="0"/>
              <a:t>DO – implementation of </a:t>
            </a:r>
            <a:r>
              <a:rPr lang="en-US" sz="1800"/>
              <a:t>provision</a:t>
            </a:r>
            <a:r>
              <a:rPr lang="en-US" sz="1800" dirty="0"/>
              <a:t>.</a:t>
            </a:r>
          </a:p>
          <a:p>
            <a:pPr marL="0" indent="0">
              <a:buNone/>
            </a:pPr>
            <a:r>
              <a:rPr lang="en-US" sz="1800" dirty="0"/>
              <a:t>REVIEW – </a:t>
            </a:r>
            <a:r>
              <a:rPr lang="en-US" sz="1800"/>
              <a:t>effectiveness of support and the impact on the pupil's progress to be reviewed.  </a:t>
            </a:r>
            <a:endParaRPr lang="en-US" sz="1800" dirty="0"/>
          </a:p>
          <a:p>
            <a:pPr marL="0" indent="0">
              <a:buNone/>
            </a:pPr>
            <a:endParaRPr lang="en-US" sz="1800" dirty="0"/>
          </a:p>
        </p:txBody>
      </p:sp>
      <p:pic>
        <p:nvPicPr>
          <p:cNvPr id="6" name="Content Placeholder 8" descr="A circular logo with different symbols&#10;&#10;AI-generated content may be incorrect.">
            <a:extLst>
              <a:ext uri="{FF2B5EF4-FFF2-40B4-BE49-F238E27FC236}">
                <a16:creationId xmlns:a16="http://schemas.microsoft.com/office/drawing/2014/main" id="{1630E7C9-D38B-6CFE-0D18-52D7EDBD46DC}"/>
              </a:ext>
            </a:extLst>
          </p:cNvPr>
          <p:cNvPicPr>
            <a:picLocks noChangeAspect="1"/>
          </p:cNvPicPr>
          <p:nvPr/>
        </p:nvPicPr>
        <p:blipFill>
          <a:blip r:embed="rId2"/>
          <a:stretch>
            <a:fillRect/>
          </a:stretch>
        </p:blipFill>
        <p:spPr>
          <a:xfrm>
            <a:off x="9829800" y="193917"/>
            <a:ext cx="1676400" cy="1695450"/>
          </a:xfrm>
          <a:prstGeom prst="rect">
            <a:avLst/>
          </a:prstGeom>
        </p:spPr>
      </p:pic>
      <p:pic>
        <p:nvPicPr>
          <p:cNvPr id="7" name="Picture 6">
            <a:extLst>
              <a:ext uri="{FF2B5EF4-FFF2-40B4-BE49-F238E27FC236}">
                <a16:creationId xmlns:a16="http://schemas.microsoft.com/office/drawing/2014/main" id="{BEA5FF11-5852-A052-4B9F-25B6BCFF94DA}"/>
              </a:ext>
            </a:extLst>
          </p:cNvPr>
          <p:cNvPicPr>
            <a:picLocks noChangeAspect="1"/>
          </p:cNvPicPr>
          <p:nvPr/>
        </p:nvPicPr>
        <p:blipFill>
          <a:blip r:embed="rId3"/>
          <a:stretch>
            <a:fillRect/>
          </a:stretch>
        </p:blipFill>
        <p:spPr>
          <a:xfrm>
            <a:off x="9172294" y="3081899"/>
            <a:ext cx="2576792" cy="2307851"/>
          </a:xfrm>
          <a:prstGeom prst="rect">
            <a:avLst/>
          </a:prstGeom>
        </p:spPr>
      </p:pic>
    </p:spTree>
    <p:extLst>
      <p:ext uri="{BB962C8B-B14F-4D97-AF65-F5344CB8AC3E}">
        <p14:creationId xmlns:p14="http://schemas.microsoft.com/office/powerpoint/2010/main" val="3247561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CA354F-948E-2E6D-2D11-0F70BF1D6D14}"/>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sz="3600" dirty="0">
                <a:highlight>
                  <a:srgbClr val="FFFFFF"/>
                </a:highlight>
              </a:rPr>
              <a:t>Identification of SEND need</a:t>
            </a:r>
          </a:p>
          <a:p>
            <a:pPr marL="0" indent="0">
              <a:buNone/>
            </a:pPr>
            <a:r>
              <a:rPr lang="en-US" sz="1800" b="1" dirty="0">
                <a:highlight>
                  <a:srgbClr val="FFFFFF"/>
                </a:highlight>
              </a:rPr>
              <a:t>Working together – parents, carers, teachers, SEND team, support staff</a:t>
            </a:r>
          </a:p>
          <a:p>
            <a:pPr marL="285750" indent="-285750"/>
            <a:r>
              <a:rPr lang="en-US" sz="1800" dirty="0">
                <a:highlight>
                  <a:srgbClr val="FFFFFF"/>
                </a:highlight>
              </a:rPr>
              <a:t>There are parent consultations once a term between class teachers and parents / carers to discuss the child's progress.  The SENCO can also attend these meetings on request.  </a:t>
            </a:r>
          </a:p>
          <a:p>
            <a:pPr marL="285750" indent="-285750"/>
            <a:r>
              <a:rPr lang="en-US" sz="1800" dirty="0">
                <a:highlight>
                  <a:srgbClr val="FFFFFF"/>
                </a:highlight>
              </a:rPr>
              <a:t>The SENCO meets with each phase team once a term to discuss the needs of the children within that phase.  Every child on the SEND register is discussed as well as children on the monitoring list.</a:t>
            </a:r>
          </a:p>
          <a:p>
            <a:pPr marL="285750" indent="-285750"/>
            <a:r>
              <a:rPr lang="en-US" sz="1800" dirty="0">
                <a:highlight>
                  <a:srgbClr val="FFFFFF"/>
                </a:highlight>
              </a:rPr>
              <a:t>Children may be on the monitoring list because a concern has been raised by a parent, carer, teacher or SENDCO.  The graduated approach will be followed and if there continues to be concerns then the child may be added to the SEND register.</a:t>
            </a:r>
          </a:p>
          <a:p>
            <a:pPr marL="285750" indent="-285750"/>
            <a:r>
              <a:rPr lang="en-US" sz="1800" dirty="0">
                <a:highlight>
                  <a:srgbClr val="FFFFFF"/>
                </a:highlight>
              </a:rPr>
              <a:t>We do not expect anyone to wait for meetings before raising a concern.  A teacher (or other staff member), parent or carer can raise concerns with the SENDCO at any time and we encourage this to support early identification of need and begin the graduated approach cycle.  Parents and carers can contact class teachers or the SENDCO by email.  </a:t>
            </a:r>
          </a:p>
          <a:p>
            <a:pPr marL="285750" indent="-285750"/>
            <a:r>
              <a:rPr lang="en-US" sz="1800" dirty="0">
                <a:highlight>
                  <a:srgbClr val="FFFFFF"/>
                </a:highlight>
              </a:rPr>
              <a:t>Aa part of the graduated approach, children on the SEND register will have an Individual Education Plan (IEP) written by the class teacher with support from the SENDCO.  This is shared with parents termly after the half term break.  Therefore, the IEP issued just after the May half term will go with the child when they transition to their new year group.</a:t>
            </a:r>
          </a:p>
          <a:p>
            <a:pPr marL="285750" indent="-285750"/>
            <a:r>
              <a:rPr lang="en-US" sz="1800" dirty="0">
                <a:highlight>
                  <a:srgbClr val="FFFFFF"/>
                </a:highlight>
              </a:rPr>
              <a:t>Furthermore, children who have an EHCP have an annual review.  This is a yearly meeting led by the SENDCO involving all parties that support the child including teachers, support staff, parents, carers, outside agencies and most importantly the child themselves.  If significant changes to the EHCP are being proposed then a representative from the local authority may also attend.  </a:t>
            </a:r>
          </a:p>
          <a:p>
            <a:pPr marL="0" indent="0">
              <a:buNone/>
            </a:pPr>
            <a:endParaRPr lang="en-US" sz="3600" dirty="0"/>
          </a:p>
        </p:txBody>
      </p:sp>
      <p:sp>
        <p:nvSpPr>
          <p:cNvPr id="2" name="TextBox 1">
            <a:extLst>
              <a:ext uri="{FF2B5EF4-FFF2-40B4-BE49-F238E27FC236}">
                <a16:creationId xmlns:a16="http://schemas.microsoft.com/office/drawing/2014/main" id="{E62785D1-57A0-6F58-2432-4206835450D5}"/>
              </a:ext>
            </a:extLst>
          </p:cNvPr>
          <p:cNvSpPr txBox="1"/>
          <p:nvPr/>
        </p:nvSpPr>
        <p:spPr>
          <a:xfrm>
            <a:off x="745265" y="220819"/>
            <a:ext cx="7356051"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a:latin typeface="Aptos Display"/>
              </a:rPr>
              <a:t>SEND Information Report  </a:t>
            </a:r>
            <a:br>
              <a:rPr lang="en-US" sz="4400" dirty="0">
                <a:latin typeface="Aptos Display"/>
              </a:rPr>
            </a:br>
            <a:r>
              <a:rPr lang="en-US" sz="4400">
                <a:latin typeface="Aptos Display"/>
              </a:rPr>
              <a:t>2026-2027 </a:t>
            </a:r>
            <a:endParaRPr lang="en-US" sz="4400" dirty="0">
              <a:latin typeface="Aptos Display"/>
            </a:endParaRPr>
          </a:p>
          <a:p>
            <a:pPr algn="l"/>
            <a:endParaRPr lang="en-US" dirty="0"/>
          </a:p>
        </p:txBody>
      </p:sp>
      <p:pic>
        <p:nvPicPr>
          <p:cNvPr id="6" name="Content Placeholder 8" descr="A circular logo with different symbols&#10;&#10;AI-generated content may be incorrect.">
            <a:extLst>
              <a:ext uri="{FF2B5EF4-FFF2-40B4-BE49-F238E27FC236}">
                <a16:creationId xmlns:a16="http://schemas.microsoft.com/office/drawing/2014/main" id="{E9B9A965-D538-833A-E446-B982437C80C1}"/>
              </a:ext>
            </a:extLst>
          </p:cNvPr>
          <p:cNvPicPr>
            <a:picLocks noChangeAspect="1"/>
          </p:cNvPicPr>
          <p:nvPr/>
        </p:nvPicPr>
        <p:blipFill>
          <a:blip r:embed="rId2"/>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2690690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8126-AE65-DA87-A7F0-010815E4DBD7}"/>
              </a:ext>
            </a:extLst>
          </p:cNvPr>
          <p:cNvSpPr>
            <a:spLocks noGrp="1"/>
          </p:cNvSpPr>
          <p:nvPr>
            <p:ph type="title"/>
          </p:nvPr>
        </p:nvSpPr>
        <p:spPr>
          <a:xfrm>
            <a:off x="838200" y="365125"/>
            <a:ext cx="6358218"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FB59E082-A55B-F3F1-0DCE-9DFDC7928D3A}"/>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sz="3600"/>
              <a:t>Our approach to teaching pupils with SEND</a:t>
            </a:r>
          </a:p>
          <a:p>
            <a:pPr marL="0" indent="0">
              <a:buNone/>
            </a:pPr>
            <a:r>
              <a:rPr lang="en-US" sz="1800" b="1" dirty="0"/>
              <a:t>Learning Environment – </a:t>
            </a:r>
            <a:r>
              <a:rPr lang="en-US" sz="1800" b="1"/>
              <a:t>whole school</a:t>
            </a:r>
            <a:endParaRPr lang="en-US" sz="1800" b="1" dirty="0"/>
          </a:p>
          <a:p>
            <a:r>
              <a:rPr lang="en-US" sz="1800"/>
              <a:t>Throughout the school there are calm spaces (both within and outside classrooms) that children can access when required.</a:t>
            </a:r>
            <a:endParaRPr lang="en-US" sz="1800" dirty="0"/>
          </a:p>
          <a:p>
            <a:r>
              <a:rPr lang="en-US" sz="1800"/>
              <a:t>We have breakout spaces in each phase where children can work independently to aid focus or as part of a small group with an adult.</a:t>
            </a:r>
          </a:p>
          <a:p>
            <a:r>
              <a:rPr lang="en-US" sz="1800" dirty="0"/>
              <a:t>There are a very small number of children who have workstations outside of the classroom that they use for part of the school day.  These have screens around them to allow for privacy and create a calm, quiet space where children can regulate their emotions and fo</a:t>
            </a:r>
            <a:r>
              <a:rPr lang="en-US" sz="1800"/>
              <a:t>cus on their learning.  These spaces have all the equipment that the children need for learning.  </a:t>
            </a:r>
            <a:endParaRPr lang="en-US" sz="1800" dirty="0"/>
          </a:p>
          <a:p>
            <a:r>
              <a:rPr lang="en-US" sz="1800" dirty="0"/>
              <a:t>Teachers build whole class movement breaks into their timetable and these can take place within the classroom or outside.</a:t>
            </a:r>
          </a:p>
          <a:p>
            <a:r>
              <a:rPr lang="en-US" sz="1800" dirty="0"/>
              <a:t>There are designated </a:t>
            </a:r>
            <a:r>
              <a:rPr lang="en-US" sz="1800"/>
              <a:t>outdoor learning spaces throughout the school that can be accessed by all phases.</a:t>
            </a:r>
          </a:p>
          <a:p>
            <a:r>
              <a:rPr lang="en-US" sz="1800"/>
              <a:t>In KS2, children have access to the Conker room which is a quiet room that they can work in for part of the afternoon if they or the teacher feel that it would benefit their learning.  </a:t>
            </a:r>
            <a:endParaRPr lang="en-US" sz="1800" dirty="0"/>
          </a:p>
          <a:p>
            <a:endParaRPr lang="en-US" sz="1800" dirty="0"/>
          </a:p>
        </p:txBody>
      </p:sp>
      <p:pic>
        <p:nvPicPr>
          <p:cNvPr id="6" name="Content Placeholder 8" descr="A circular logo with different symbols&#10;&#10;AI-generated content may be incorrect.">
            <a:extLst>
              <a:ext uri="{FF2B5EF4-FFF2-40B4-BE49-F238E27FC236}">
                <a16:creationId xmlns:a16="http://schemas.microsoft.com/office/drawing/2014/main" id="{A574D54E-7810-3FAD-8D4B-63C8E8EEDADB}"/>
              </a:ext>
            </a:extLst>
          </p:cNvPr>
          <p:cNvPicPr>
            <a:picLocks noChangeAspect="1"/>
          </p:cNvPicPr>
          <p:nvPr/>
        </p:nvPicPr>
        <p:blipFill>
          <a:blip r:embed="rId2"/>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3378015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5D839-DECA-DACE-6AF1-F310B1DFA9D2}"/>
              </a:ext>
            </a:extLst>
          </p:cNvPr>
          <p:cNvSpPr>
            <a:spLocks noGrp="1"/>
          </p:cNvSpPr>
          <p:nvPr>
            <p:ph type="title"/>
          </p:nvPr>
        </p:nvSpPr>
        <p:spPr>
          <a:xfrm>
            <a:off x="838200" y="365125"/>
            <a:ext cx="6290983"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3C6046C6-A77A-5C61-A5D6-A11321D2AAEF}"/>
              </a:ext>
            </a:extLst>
          </p:cNvPr>
          <p:cNvSpPr>
            <a:spLocks noGrp="1"/>
          </p:cNvSpPr>
          <p:nvPr>
            <p:ph idx="1"/>
          </p:nvPr>
        </p:nvSpPr>
        <p:spPr/>
        <p:txBody>
          <a:bodyPr vert="horz" lIns="91440" tIns="45720" rIns="91440" bIns="45720" rtlCol="0" anchor="t">
            <a:normAutofit/>
          </a:bodyPr>
          <a:lstStyle/>
          <a:p>
            <a:pPr marL="0" indent="0">
              <a:buNone/>
            </a:pPr>
            <a:r>
              <a:rPr lang="en-US" sz="3300"/>
              <a:t>Our approach to teaching pupils with SEND</a:t>
            </a:r>
          </a:p>
          <a:p>
            <a:pPr marL="0" indent="0">
              <a:buNone/>
            </a:pPr>
            <a:r>
              <a:rPr lang="en-US" sz="1700" b="1"/>
              <a:t>Learning Environment – classrooms</a:t>
            </a:r>
            <a:endParaRPr lang="en-US" sz="1700"/>
          </a:p>
          <a:p>
            <a:pPr>
              <a:buFont typeface="Arial"/>
              <a:buChar char="•"/>
            </a:pPr>
            <a:r>
              <a:rPr lang="en-US" sz="1700" dirty="0"/>
              <a:t>Teachers aim for the classrooms to be calm and purposeful learning environments where children can </a:t>
            </a:r>
            <a:r>
              <a:rPr lang="en-US" sz="1700"/>
              <a:t>feel safe</a:t>
            </a:r>
            <a:r>
              <a:rPr lang="en-US" sz="1700" dirty="0"/>
              <a:t> and able to focus.</a:t>
            </a:r>
          </a:p>
          <a:p>
            <a:pPr>
              <a:buFont typeface="Arial"/>
              <a:buChar char="•"/>
            </a:pPr>
            <a:r>
              <a:rPr lang="en-US" sz="1700" dirty="0"/>
              <a:t>Bright </a:t>
            </a:r>
            <a:r>
              <a:rPr lang="en-US" sz="1700" dirty="0" err="1"/>
              <a:t>colours</a:t>
            </a:r>
            <a:r>
              <a:rPr lang="en-US" sz="1700" dirty="0"/>
              <a:t> on walls (especially those to the front of the classrooms) are kept to a minimum so as not to overstimulate children.</a:t>
            </a:r>
          </a:p>
          <a:p>
            <a:pPr>
              <a:buFont typeface="Arial"/>
              <a:buChar char="•"/>
            </a:pPr>
            <a:r>
              <a:rPr lang="en-US" sz="1700" dirty="0"/>
              <a:t>We try to ensure that displays are designed to support children with their learning and provide key </a:t>
            </a:r>
            <a:r>
              <a:rPr lang="en-US" sz="1700"/>
              <a:t>vocabulary and</a:t>
            </a:r>
            <a:r>
              <a:rPr lang="en-US" sz="1700" dirty="0"/>
              <a:t> references that can be read by all children no matter where they sit in the classroom.</a:t>
            </a:r>
          </a:p>
          <a:p>
            <a:pPr>
              <a:buFont typeface="Arial"/>
              <a:buChar char="•"/>
            </a:pPr>
            <a:r>
              <a:rPr lang="en-US" sz="1700" dirty="0"/>
              <a:t>A visual timetable is displayed at the front of every classroom and is referenced throughout the day.  </a:t>
            </a:r>
            <a:r>
              <a:rPr lang="en-US" sz="1700"/>
              <a:t>Personal timetables</a:t>
            </a:r>
            <a:r>
              <a:rPr lang="en-US" sz="1700" dirty="0"/>
              <a:t> and now / next boards can be provided for individuals who need them.  </a:t>
            </a:r>
          </a:p>
          <a:p>
            <a:pPr>
              <a:buFont typeface="Arial"/>
              <a:buChar char="•"/>
            </a:pPr>
            <a:r>
              <a:rPr lang="en-US" sz="1700" dirty="0"/>
              <a:t>Children are able to access the equipment that they need to support them with their learning.</a:t>
            </a:r>
          </a:p>
          <a:p>
            <a:pPr>
              <a:buFont typeface="Arial"/>
              <a:buChar char="•"/>
            </a:pPr>
            <a:r>
              <a:rPr lang="en-US" sz="1700" dirty="0"/>
              <a:t>There are flexible seating arrangements in the classroom so that children can work independently, in </a:t>
            </a:r>
            <a:r>
              <a:rPr lang="en-US" sz="1700"/>
              <a:t>pairs, small</a:t>
            </a:r>
            <a:r>
              <a:rPr lang="en-US" sz="1700" dirty="0"/>
              <a:t> groups or with an adult as required.</a:t>
            </a:r>
          </a:p>
          <a:p>
            <a:pPr>
              <a:buFont typeface="Arial"/>
              <a:buChar char="•"/>
            </a:pPr>
            <a:endParaRPr lang="en-US" sz="1700"/>
          </a:p>
          <a:p>
            <a:pPr marL="0" indent="0">
              <a:buNone/>
            </a:pPr>
            <a:endParaRPr lang="en-US" dirty="0"/>
          </a:p>
        </p:txBody>
      </p:sp>
      <p:pic>
        <p:nvPicPr>
          <p:cNvPr id="6" name="Content Placeholder 8" descr="A circular logo with different symbols&#10;&#10;AI-generated content may be incorrect.">
            <a:extLst>
              <a:ext uri="{FF2B5EF4-FFF2-40B4-BE49-F238E27FC236}">
                <a16:creationId xmlns:a16="http://schemas.microsoft.com/office/drawing/2014/main" id="{97742DC2-06CF-A598-9E08-DE6FACB67042}"/>
              </a:ext>
            </a:extLst>
          </p:cNvPr>
          <p:cNvPicPr>
            <a:picLocks noChangeAspect="1"/>
          </p:cNvPicPr>
          <p:nvPr/>
        </p:nvPicPr>
        <p:blipFill>
          <a:blip r:embed="rId2"/>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1248145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1500-2D7B-0A73-F7E6-3AC6505CB946}"/>
              </a:ext>
            </a:extLst>
          </p:cNvPr>
          <p:cNvSpPr>
            <a:spLocks noGrp="1"/>
          </p:cNvSpPr>
          <p:nvPr>
            <p:ph type="title"/>
          </p:nvPr>
        </p:nvSpPr>
        <p:spPr>
          <a:xfrm>
            <a:off x="838200" y="365125"/>
            <a:ext cx="6246159" cy="1347974"/>
          </a:xfrm>
        </p:spPr>
        <p:txBody>
          <a:bodyPr/>
          <a:lstStyle/>
          <a:p>
            <a:pPr algn="ctr"/>
            <a:r>
              <a:rPr lang="en-US"/>
              <a:t>SEND Information Report  </a:t>
            </a:r>
            <a:br>
              <a:rPr lang="en-US" dirty="0"/>
            </a:br>
            <a:r>
              <a:rPr lang="en-US"/>
              <a:t>2026-2027</a:t>
            </a:r>
          </a:p>
        </p:txBody>
      </p:sp>
      <p:sp>
        <p:nvSpPr>
          <p:cNvPr id="3" name="Content Placeholder 2">
            <a:extLst>
              <a:ext uri="{FF2B5EF4-FFF2-40B4-BE49-F238E27FC236}">
                <a16:creationId xmlns:a16="http://schemas.microsoft.com/office/drawing/2014/main" id="{41A85F5F-3ABC-5B50-F8B8-5F895AB29517}"/>
              </a:ext>
            </a:extLst>
          </p:cNvPr>
          <p:cNvSpPr>
            <a:spLocks noGrp="1"/>
          </p:cNvSpPr>
          <p:nvPr>
            <p:ph idx="1"/>
          </p:nvPr>
        </p:nvSpPr>
        <p:spPr>
          <a:xfrm>
            <a:off x="838200" y="1534272"/>
            <a:ext cx="10515600" cy="4351338"/>
          </a:xfrm>
        </p:spPr>
        <p:txBody>
          <a:bodyPr vert="horz" lIns="91440" tIns="45720" rIns="91440" bIns="45720" rtlCol="0" anchor="t">
            <a:normAutofit/>
          </a:bodyPr>
          <a:lstStyle/>
          <a:p>
            <a:pPr marL="0" indent="0">
              <a:buNone/>
            </a:pPr>
            <a:r>
              <a:rPr lang="en-US" sz="3600" dirty="0"/>
              <a:t>Our approach to teaching pupils with SEND</a:t>
            </a:r>
            <a:endParaRPr lang="en-US" dirty="0"/>
          </a:p>
          <a:p>
            <a:pPr marL="0" indent="0">
              <a:buNone/>
            </a:pPr>
            <a:r>
              <a:rPr lang="en-US" sz="1800" b="1" dirty="0"/>
              <a:t>Accessibility of the curriculum</a:t>
            </a:r>
          </a:p>
          <a:p>
            <a:r>
              <a:rPr lang="en-US" sz="1800" dirty="0">
                <a:highlight>
                  <a:srgbClr val="FFFFFF"/>
                </a:highlight>
              </a:rPr>
              <a:t>Through high-quality teaching, ordinarily available provision and adaptive teaching approaches we strive for all children to succeed in reaching their full potential.*</a:t>
            </a:r>
          </a:p>
          <a:p>
            <a:r>
              <a:rPr lang="en-US" sz="1800" dirty="0">
                <a:highlight>
                  <a:srgbClr val="FFFFFF"/>
                </a:highlight>
              </a:rPr>
              <a:t>We acknowledge that for all children their learning should be planned for according to their individual needs and based on individual starting points whilst continuing to be ambitious and part of a broad and balanced curriculum.  </a:t>
            </a:r>
            <a:endParaRPr lang="en-US" sz="1800" dirty="0">
              <a:highlight>
                <a:srgbClr val="C6C6C6"/>
              </a:highlight>
            </a:endParaRPr>
          </a:p>
          <a:p>
            <a:r>
              <a:rPr lang="en-US" sz="1800" dirty="0">
                <a:highlight>
                  <a:srgbClr val="FFFFFF"/>
                </a:highlight>
              </a:rPr>
              <a:t>Where a pupil requires specialist equipment or facilities, the SENDCO will work with parents / carers, school staff and relevant professionals (see p.23) to identify what is required.  </a:t>
            </a:r>
          </a:p>
          <a:p>
            <a:pPr marL="0" indent="0">
              <a:buNone/>
            </a:pPr>
            <a:r>
              <a:rPr lang="en-US" sz="1800" dirty="0">
                <a:highlight>
                  <a:srgbClr val="FFFFFF"/>
                </a:highlight>
              </a:rPr>
              <a:t>*As part of ordinarily available provision, reasonable adjustments can be made for children with SEND to support them to meet their full potential – see next page for examples.</a:t>
            </a:r>
          </a:p>
          <a:p>
            <a:pPr marL="0" indent="0">
              <a:buNone/>
            </a:pPr>
            <a:endParaRPr lang="en-US" sz="1800" dirty="0">
              <a:highlight>
                <a:srgbClr val="FFFFFF"/>
              </a:highlight>
            </a:endParaRPr>
          </a:p>
        </p:txBody>
      </p:sp>
      <p:pic>
        <p:nvPicPr>
          <p:cNvPr id="6" name="Content Placeholder 8" descr="A circular logo with different symbols&#10;&#10;AI-generated content may be incorrect.">
            <a:extLst>
              <a:ext uri="{FF2B5EF4-FFF2-40B4-BE49-F238E27FC236}">
                <a16:creationId xmlns:a16="http://schemas.microsoft.com/office/drawing/2014/main" id="{AF2E93C9-EA9F-C81F-536D-4A617F6A771D}"/>
              </a:ext>
            </a:extLst>
          </p:cNvPr>
          <p:cNvPicPr>
            <a:picLocks noChangeAspect="1"/>
          </p:cNvPicPr>
          <p:nvPr/>
        </p:nvPicPr>
        <p:blipFill>
          <a:blip r:embed="rId2"/>
          <a:stretch>
            <a:fillRect/>
          </a:stretch>
        </p:blipFill>
        <p:spPr>
          <a:xfrm>
            <a:off x="9829800" y="193917"/>
            <a:ext cx="1676400" cy="1695450"/>
          </a:xfrm>
          <a:prstGeom prst="rect">
            <a:avLst/>
          </a:prstGeom>
        </p:spPr>
      </p:pic>
      <p:pic>
        <p:nvPicPr>
          <p:cNvPr id="8" name="Picture 7">
            <a:extLst>
              <a:ext uri="{FF2B5EF4-FFF2-40B4-BE49-F238E27FC236}">
                <a16:creationId xmlns:a16="http://schemas.microsoft.com/office/drawing/2014/main" id="{BA9925DF-EB89-DC9E-CFD6-DAE68F4AC987}"/>
              </a:ext>
            </a:extLst>
          </p:cNvPr>
          <p:cNvPicPr>
            <a:picLocks noChangeAspect="1"/>
          </p:cNvPicPr>
          <p:nvPr/>
        </p:nvPicPr>
        <p:blipFill>
          <a:blip r:embed="rId3"/>
          <a:srcRect r="375" b="1099"/>
          <a:stretch>
            <a:fillRect/>
          </a:stretch>
        </p:blipFill>
        <p:spPr>
          <a:xfrm>
            <a:off x="4483754" y="5615267"/>
            <a:ext cx="2989138" cy="1017396"/>
          </a:xfrm>
          <a:prstGeom prst="rect">
            <a:avLst/>
          </a:prstGeom>
        </p:spPr>
      </p:pic>
    </p:spTree>
    <p:extLst>
      <p:ext uri="{BB962C8B-B14F-4D97-AF65-F5344CB8AC3E}">
        <p14:creationId xmlns:p14="http://schemas.microsoft.com/office/powerpoint/2010/main" val="1485348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BB742-8055-0264-4473-A3587D0C45D7}"/>
              </a:ext>
            </a:extLst>
          </p:cNvPr>
          <p:cNvSpPr>
            <a:spLocks noGrp="1"/>
          </p:cNvSpPr>
          <p:nvPr>
            <p:ph type="title"/>
          </p:nvPr>
        </p:nvSpPr>
        <p:spPr>
          <a:xfrm>
            <a:off x="838200" y="365125"/>
            <a:ext cx="6571130"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C45A9559-4031-9572-D463-C0AF581207DC}"/>
              </a:ext>
            </a:extLst>
          </p:cNvPr>
          <p:cNvSpPr>
            <a:spLocks noGrp="1"/>
          </p:cNvSpPr>
          <p:nvPr>
            <p:ph idx="1"/>
          </p:nvPr>
        </p:nvSpPr>
        <p:spPr>
          <a:xfrm>
            <a:off x="838200" y="1881654"/>
            <a:ext cx="10515600" cy="911133"/>
          </a:xfrm>
        </p:spPr>
        <p:txBody>
          <a:bodyPr vert="horz" lIns="91440" tIns="45720" rIns="91440" bIns="45720" rtlCol="0" anchor="t">
            <a:normAutofit lnSpcReduction="10000"/>
          </a:bodyPr>
          <a:lstStyle/>
          <a:p>
            <a:pPr marL="0" indent="0">
              <a:buNone/>
            </a:pPr>
            <a:r>
              <a:rPr lang="en-US" sz="3600"/>
              <a:t>Our approach to teaching pupils with SEND</a:t>
            </a:r>
          </a:p>
          <a:p>
            <a:pPr marL="0" indent="0">
              <a:buNone/>
            </a:pPr>
            <a:r>
              <a:rPr lang="en-US" sz="1800" b="1" dirty="0"/>
              <a:t>Examples of reasonable adju</a:t>
            </a:r>
            <a:r>
              <a:rPr lang="en-US" sz="1800" b="1"/>
              <a:t>stments*</a:t>
            </a:r>
            <a:endParaRPr lang="en-US" sz="1800" b="1" dirty="0"/>
          </a:p>
          <a:p>
            <a:pPr marL="0" indent="0">
              <a:buNone/>
            </a:pPr>
            <a:endParaRPr lang="en-US" sz="1800" b="1" dirty="0"/>
          </a:p>
          <a:p>
            <a:pPr marL="0" indent="0">
              <a:buNone/>
            </a:pPr>
            <a:endParaRPr lang="en-US" dirty="0"/>
          </a:p>
        </p:txBody>
      </p:sp>
      <p:pic>
        <p:nvPicPr>
          <p:cNvPr id="6" name="Content Placeholder 8" descr="A circular logo with different symbols&#10;&#10;AI-generated content may be incorrect.">
            <a:extLst>
              <a:ext uri="{FF2B5EF4-FFF2-40B4-BE49-F238E27FC236}">
                <a16:creationId xmlns:a16="http://schemas.microsoft.com/office/drawing/2014/main" id="{0E146FD4-DB94-CD20-B234-00A9E4939EFD}"/>
              </a:ext>
            </a:extLst>
          </p:cNvPr>
          <p:cNvPicPr>
            <a:picLocks noChangeAspect="1"/>
          </p:cNvPicPr>
          <p:nvPr/>
        </p:nvPicPr>
        <p:blipFill>
          <a:blip r:embed="rId2"/>
          <a:stretch>
            <a:fillRect/>
          </a:stretch>
        </p:blipFill>
        <p:spPr>
          <a:xfrm>
            <a:off x="9829800" y="193917"/>
            <a:ext cx="1676400" cy="1695450"/>
          </a:xfrm>
          <a:prstGeom prst="rect">
            <a:avLst/>
          </a:prstGeom>
        </p:spPr>
      </p:pic>
      <p:sp>
        <p:nvSpPr>
          <p:cNvPr id="8" name="TextBox 7">
            <a:extLst>
              <a:ext uri="{FF2B5EF4-FFF2-40B4-BE49-F238E27FC236}">
                <a16:creationId xmlns:a16="http://schemas.microsoft.com/office/drawing/2014/main" id="{52178738-51E0-324A-3DC7-BEF1E92B55CB}"/>
              </a:ext>
            </a:extLst>
          </p:cNvPr>
          <p:cNvSpPr txBox="1"/>
          <p:nvPr/>
        </p:nvSpPr>
        <p:spPr>
          <a:xfrm>
            <a:off x="966085" y="2815449"/>
            <a:ext cx="5161656"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Word Banks</a:t>
            </a:r>
            <a:endParaRPr lang="en-US" sz="2400" dirty="0"/>
          </a:p>
          <a:p>
            <a:pPr marL="285750" indent="-285750">
              <a:buFont typeface="Arial"/>
              <a:buChar char="•"/>
            </a:pPr>
            <a:r>
              <a:rPr lang="en-US" sz="2400"/>
              <a:t>Talk partners</a:t>
            </a:r>
            <a:endParaRPr lang="en-US" sz="2400" dirty="0"/>
          </a:p>
          <a:p>
            <a:pPr marL="285750" indent="-285750">
              <a:buFont typeface="Arial"/>
              <a:buChar char="•"/>
            </a:pPr>
            <a:r>
              <a:rPr lang="en-US" sz="2400"/>
              <a:t>Processing Time</a:t>
            </a:r>
            <a:endParaRPr lang="en-US" sz="2400" dirty="0"/>
          </a:p>
          <a:p>
            <a:pPr marL="285750" indent="-285750">
              <a:buFont typeface="Arial"/>
              <a:buChar char="•"/>
            </a:pPr>
            <a:r>
              <a:rPr lang="en-US" sz="2400"/>
              <a:t>Silent Signals</a:t>
            </a:r>
            <a:endParaRPr lang="en-US" sz="2400" dirty="0"/>
          </a:p>
          <a:p>
            <a:pPr marL="285750" indent="-285750">
              <a:buFont typeface="Arial"/>
              <a:buChar char="•"/>
            </a:pPr>
            <a:r>
              <a:rPr lang="en-US" sz="2400"/>
              <a:t>Timers</a:t>
            </a:r>
            <a:endParaRPr lang="en-US" sz="2400" dirty="0"/>
          </a:p>
          <a:p>
            <a:pPr marL="285750" indent="-285750">
              <a:buFont typeface="Arial"/>
              <a:buChar char="•"/>
            </a:pPr>
            <a:r>
              <a:rPr lang="en-US" sz="2400"/>
              <a:t>Visual Timetables</a:t>
            </a:r>
            <a:endParaRPr lang="en-US" sz="2400" dirty="0"/>
          </a:p>
          <a:p>
            <a:pPr marL="285750" indent="-285750">
              <a:buFont typeface="Arial"/>
              <a:buChar char="•"/>
            </a:pPr>
            <a:r>
              <a:rPr lang="en-US" sz="2400"/>
              <a:t>Self-assessment</a:t>
            </a:r>
          </a:p>
          <a:p>
            <a:pPr marL="285750" indent="-285750">
              <a:buFont typeface="Arial"/>
              <a:buChar char="•"/>
            </a:pPr>
            <a:endParaRPr lang="en-US" dirty="0"/>
          </a:p>
        </p:txBody>
      </p:sp>
      <p:sp>
        <p:nvSpPr>
          <p:cNvPr id="9" name="TextBox 8">
            <a:extLst>
              <a:ext uri="{FF2B5EF4-FFF2-40B4-BE49-F238E27FC236}">
                <a16:creationId xmlns:a16="http://schemas.microsoft.com/office/drawing/2014/main" id="{47D03BD7-7800-0F73-1B4E-98FE41CFE311}"/>
              </a:ext>
            </a:extLst>
          </p:cNvPr>
          <p:cNvSpPr txBox="1"/>
          <p:nvPr/>
        </p:nvSpPr>
        <p:spPr>
          <a:xfrm>
            <a:off x="6210549" y="2829250"/>
            <a:ext cx="5617097"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400"/>
              <a:t>Explicit instructions</a:t>
            </a:r>
          </a:p>
          <a:p>
            <a:pPr marL="285750" indent="-285750">
              <a:buFont typeface="Arial,Sans-Serif"/>
              <a:buChar char="•"/>
            </a:pPr>
            <a:r>
              <a:rPr lang="en-US" sz="2400"/>
              <a:t>Movement Breaks</a:t>
            </a:r>
          </a:p>
          <a:p>
            <a:pPr marL="285750" indent="-285750">
              <a:buFont typeface="Arial,Sans-Serif"/>
              <a:buChar char="•"/>
            </a:pPr>
            <a:r>
              <a:rPr lang="en-US" sz="2400"/>
              <a:t>Task Boards</a:t>
            </a:r>
          </a:p>
          <a:p>
            <a:pPr marL="285750" indent="-285750">
              <a:buFont typeface="Arial,Sans-Serif"/>
              <a:buChar char="•"/>
            </a:pPr>
            <a:r>
              <a:rPr lang="en-US" sz="2400"/>
              <a:t>Peer Marking</a:t>
            </a:r>
          </a:p>
          <a:p>
            <a:pPr marL="285750" indent="-285750">
              <a:buFont typeface="Arial,Sans-Serif"/>
              <a:buChar char="•"/>
            </a:pPr>
            <a:r>
              <a:rPr lang="en-US" sz="2400"/>
              <a:t>Chunking instructions / information</a:t>
            </a:r>
          </a:p>
          <a:p>
            <a:pPr marL="285750" indent="-285750">
              <a:buFont typeface="Arial,Sans-Serif"/>
              <a:buChar char="•"/>
            </a:pPr>
            <a:r>
              <a:rPr lang="en-US" sz="2400"/>
              <a:t>Ear defenders</a:t>
            </a:r>
          </a:p>
          <a:p>
            <a:pPr marL="285750" indent="-285750">
              <a:buFont typeface="Arial,Sans-Serif"/>
              <a:buChar char="•"/>
            </a:pPr>
            <a:r>
              <a:rPr lang="en-US" sz="2400"/>
              <a:t>Uniform alterations</a:t>
            </a:r>
          </a:p>
          <a:p>
            <a:pPr algn="l"/>
            <a:endParaRPr lang="en-US" dirty="0"/>
          </a:p>
        </p:txBody>
      </p:sp>
      <p:pic>
        <p:nvPicPr>
          <p:cNvPr id="10" name="Picture 9">
            <a:extLst>
              <a:ext uri="{FF2B5EF4-FFF2-40B4-BE49-F238E27FC236}">
                <a16:creationId xmlns:a16="http://schemas.microsoft.com/office/drawing/2014/main" id="{F2E5DC99-E1ED-8991-E93C-1955010DFCC9}"/>
              </a:ext>
            </a:extLst>
          </p:cNvPr>
          <p:cNvPicPr>
            <a:picLocks noChangeAspect="1"/>
          </p:cNvPicPr>
          <p:nvPr/>
        </p:nvPicPr>
        <p:blipFill>
          <a:blip r:embed="rId3"/>
          <a:stretch>
            <a:fillRect/>
          </a:stretch>
        </p:blipFill>
        <p:spPr>
          <a:xfrm>
            <a:off x="535081" y="5426729"/>
            <a:ext cx="1126192" cy="1316131"/>
          </a:xfrm>
          <a:prstGeom prst="rect">
            <a:avLst/>
          </a:prstGeom>
        </p:spPr>
      </p:pic>
      <p:pic>
        <p:nvPicPr>
          <p:cNvPr id="11" name="Picture 10">
            <a:extLst>
              <a:ext uri="{FF2B5EF4-FFF2-40B4-BE49-F238E27FC236}">
                <a16:creationId xmlns:a16="http://schemas.microsoft.com/office/drawing/2014/main" id="{F5D5196E-DD50-737D-6797-682C4A345DCC}"/>
              </a:ext>
            </a:extLst>
          </p:cNvPr>
          <p:cNvPicPr>
            <a:picLocks noChangeAspect="1"/>
          </p:cNvPicPr>
          <p:nvPr/>
        </p:nvPicPr>
        <p:blipFill>
          <a:blip r:embed="rId4"/>
          <a:stretch>
            <a:fillRect/>
          </a:stretch>
        </p:blipFill>
        <p:spPr>
          <a:xfrm>
            <a:off x="2575952" y="5397873"/>
            <a:ext cx="731184" cy="1385048"/>
          </a:xfrm>
          <a:prstGeom prst="rect">
            <a:avLst/>
          </a:prstGeom>
        </p:spPr>
      </p:pic>
      <p:pic>
        <p:nvPicPr>
          <p:cNvPr id="12" name="Picture 11">
            <a:extLst>
              <a:ext uri="{FF2B5EF4-FFF2-40B4-BE49-F238E27FC236}">
                <a16:creationId xmlns:a16="http://schemas.microsoft.com/office/drawing/2014/main" id="{87BA1A10-640C-809F-DB4B-2A3A0F101A33}"/>
              </a:ext>
            </a:extLst>
          </p:cNvPr>
          <p:cNvPicPr>
            <a:picLocks noChangeAspect="1"/>
          </p:cNvPicPr>
          <p:nvPr/>
        </p:nvPicPr>
        <p:blipFill>
          <a:blip r:embed="rId5"/>
          <a:stretch>
            <a:fillRect/>
          </a:stretch>
        </p:blipFill>
        <p:spPr>
          <a:xfrm>
            <a:off x="4117881" y="5189443"/>
            <a:ext cx="2062443" cy="1667436"/>
          </a:xfrm>
          <a:prstGeom prst="rect">
            <a:avLst/>
          </a:prstGeom>
        </p:spPr>
      </p:pic>
      <p:pic>
        <p:nvPicPr>
          <p:cNvPr id="13" name="Picture 12">
            <a:extLst>
              <a:ext uri="{FF2B5EF4-FFF2-40B4-BE49-F238E27FC236}">
                <a16:creationId xmlns:a16="http://schemas.microsoft.com/office/drawing/2014/main" id="{CECED1D7-E2FF-194A-1743-CE526AF40442}"/>
              </a:ext>
            </a:extLst>
          </p:cNvPr>
          <p:cNvPicPr>
            <a:picLocks noChangeAspect="1"/>
          </p:cNvPicPr>
          <p:nvPr/>
        </p:nvPicPr>
        <p:blipFill>
          <a:blip r:embed="rId6"/>
          <a:stretch>
            <a:fillRect/>
          </a:stretch>
        </p:blipFill>
        <p:spPr>
          <a:xfrm>
            <a:off x="6757988" y="5643282"/>
            <a:ext cx="2486025" cy="1219200"/>
          </a:xfrm>
          <a:prstGeom prst="rect">
            <a:avLst/>
          </a:prstGeom>
        </p:spPr>
      </p:pic>
      <p:sp>
        <p:nvSpPr>
          <p:cNvPr id="14" name="TextBox 13">
            <a:extLst>
              <a:ext uri="{FF2B5EF4-FFF2-40B4-BE49-F238E27FC236}">
                <a16:creationId xmlns:a16="http://schemas.microsoft.com/office/drawing/2014/main" id="{A495FCA3-0299-2C1F-F86C-081536F6CDF6}"/>
              </a:ext>
            </a:extLst>
          </p:cNvPr>
          <p:cNvSpPr txBox="1"/>
          <p:nvPr/>
        </p:nvSpPr>
        <p:spPr>
          <a:xfrm>
            <a:off x="9702259" y="5492886"/>
            <a:ext cx="211158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*Please note that these are examples and not a definitive list.</a:t>
            </a:r>
          </a:p>
        </p:txBody>
      </p:sp>
    </p:spTree>
    <p:extLst>
      <p:ext uri="{BB962C8B-B14F-4D97-AF65-F5344CB8AC3E}">
        <p14:creationId xmlns:p14="http://schemas.microsoft.com/office/powerpoint/2010/main" val="562711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EABA6-DA10-72F1-137A-945D46C2BB82}"/>
              </a:ext>
            </a:extLst>
          </p:cNvPr>
          <p:cNvSpPr>
            <a:spLocks noGrp="1"/>
          </p:cNvSpPr>
          <p:nvPr>
            <p:ph type="title"/>
          </p:nvPr>
        </p:nvSpPr>
        <p:spPr>
          <a:xfrm>
            <a:off x="838200" y="365125"/>
            <a:ext cx="6638365" cy="1347974"/>
          </a:xfrm>
        </p:spPr>
        <p:txBody>
          <a:bodyPr/>
          <a:lstStyle/>
          <a:p>
            <a:pPr algn="ctr"/>
            <a:r>
              <a:rPr lang="en-US" dirty="0"/>
              <a:t>SEND Information Report  </a:t>
            </a:r>
            <a:br>
              <a:rPr lang="en-US" dirty="0"/>
            </a:br>
            <a:r>
              <a:rPr lang="en-US" dirty="0"/>
              <a:t>2026-2027</a:t>
            </a:r>
          </a:p>
          <a:p>
            <a:endParaRPr lang="en-US" dirty="0"/>
          </a:p>
        </p:txBody>
      </p:sp>
      <p:sp>
        <p:nvSpPr>
          <p:cNvPr id="3" name="Content Placeholder 2">
            <a:extLst>
              <a:ext uri="{FF2B5EF4-FFF2-40B4-BE49-F238E27FC236}">
                <a16:creationId xmlns:a16="http://schemas.microsoft.com/office/drawing/2014/main" id="{728633EE-4E6F-146D-AE77-6D65AA1479D8}"/>
              </a:ext>
            </a:extLst>
          </p:cNvPr>
          <p:cNvSpPr>
            <a:spLocks noGrp="1"/>
          </p:cNvSpPr>
          <p:nvPr>
            <p:ph idx="1"/>
          </p:nvPr>
        </p:nvSpPr>
        <p:spPr/>
        <p:txBody>
          <a:bodyPr vert="horz" lIns="91440" tIns="45720" rIns="91440" bIns="45720" rtlCol="0" anchor="t">
            <a:normAutofit/>
          </a:bodyPr>
          <a:lstStyle/>
          <a:p>
            <a:pPr marL="0" indent="0">
              <a:buNone/>
            </a:pPr>
            <a:r>
              <a:rPr lang="en-US" sz="3600" dirty="0"/>
              <a:t>Pupil Voice</a:t>
            </a:r>
          </a:p>
          <a:p>
            <a:pPr marL="285750" indent="-285750"/>
            <a:r>
              <a:rPr lang="en-US" sz="1800" dirty="0"/>
              <a:t>We believe that children should be involved in decisions about their education and the support they receive.  Children with SEND are encouraged and supported to share their views, wishes and feelings in ways that are appropriate to their age, understanding and communication needs.  </a:t>
            </a:r>
          </a:p>
          <a:p>
            <a:pPr marL="285750" indent="-285750"/>
            <a:r>
              <a:rPr lang="en-US" sz="1800" dirty="0"/>
              <a:t>Pupils are involved in reviewing their progress and discussing what helps them learn.</a:t>
            </a:r>
          </a:p>
          <a:p>
            <a:pPr marL="285750" indent="-285750"/>
            <a:r>
              <a:rPr lang="en-US" sz="1800" dirty="0"/>
              <a:t>Children with an EHCP are supported to contribute to their Annual Review and their views included as an important part of the process.</a:t>
            </a:r>
          </a:p>
          <a:p>
            <a:pPr marL="285750" indent="-285750"/>
            <a:r>
              <a:rPr lang="en-US" sz="1800" dirty="0"/>
              <a:t>We recognise that children communicate in different ways and will make appropriate adjustments to ensure that every child has a meaningful opportunity to participate.  </a:t>
            </a:r>
          </a:p>
          <a:p>
            <a:pPr marL="0" indent="0">
              <a:buNone/>
            </a:pPr>
            <a:endParaRPr lang="en-US" sz="1800" dirty="0"/>
          </a:p>
        </p:txBody>
      </p:sp>
      <p:pic>
        <p:nvPicPr>
          <p:cNvPr id="6" name="Content Placeholder 8" descr="A circular logo with different symbols&#10;&#10;AI-generated content may be incorrect.">
            <a:extLst>
              <a:ext uri="{FF2B5EF4-FFF2-40B4-BE49-F238E27FC236}">
                <a16:creationId xmlns:a16="http://schemas.microsoft.com/office/drawing/2014/main" id="{C74FCFD4-014C-6197-262D-A60F7D1F60CA}"/>
              </a:ext>
            </a:extLst>
          </p:cNvPr>
          <p:cNvPicPr>
            <a:picLocks noChangeAspect="1"/>
          </p:cNvPicPr>
          <p:nvPr/>
        </p:nvPicPr>
        <p:blipFill>
          <a:blip r:embed="rId2"/>
          <a:stretch>
            <a:fillRect/>
          </a:stretch>
        </p:blipFill>
        <p:spPr>
          <a:xfrm>
            <a:off x="9829800" y="193917"/>
            <a:ext cx="1676400" cy="1695450"/>
          </a:xfrm>
          <a:prstGeom prst="rect">
            <a:avLst/>
          </a:prstGeom>
        </p:spPr>
      </p:pic>
      <p:pic>
        <p:nvPicPr>
          <p:cNvPr id="7" name="Picture 6">
            <a:extLst>
              <a:ext uri="{FF2B5EF4-FFF2-40B4-BE49-F238E27FC236}">
                <a16:creationId xmlns:a16="http://schemas.microsoft.com/office/drawing/2014/main" id="{15B2A0F5-A384-6196-B0F2-C5B90136F67A}"/>
              </a:ext>
            </a:extLst>
          </p:cNvPr>
          <p:cNvPicPr>
            <a:picLocks noChangeAspect="1"/>
          </p:cNvPicPr>
          <p:nvPr/>
        </p:nvPicPr>
        <p:blipFill>
          <a:blip r:embed="rId3"/>
          <a:stretch>
            <a:fillRect/>
          </a:stretch>
        </p:blipFill>
        <p:spPr>
          <a:xfrm>
            <a:off x="4439771" y="4851026"/>
            <a:ext cx="2819400" cy="1638300"/>
          </a:xfrm>
          <a:prstGeom prst="rect">
            <a:avLst/>
          </a:prstGeom>
        </p:spPr>
      </p:pic>
    </p:spTree>
    <p:extLst>
      <p:ext uri="{BB962C8B-B14F-4D97-AF65-F5344CB8AC3E}">
        <p14:creationId xmlns:p14="http://schemas.microsoft.com/office/powerpoint/2010/main" val="2054051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28B64-CC1B-EBFF-ECAB-47F7388F53CF}"/>
              </a:ext>
            </a:extLst>
          </p:cNvPr>
          <p:cNvSpPr>
            <a:spLocks noGrp="1"/>
          </p:cNvSpPr>
          <p:nvPr>
            <p:ph type="title"/>
          </p:nvPr>
        </p:nvSpPr>
        <p:spPr>
          <a:xfrm>
            <a:off x="838200" y="365125"/>
            <a:ext cx="6268571"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569734F2-D53A-AB47-B2B9-734B119E7F4B}"/>
              </a:ext>
            </a:extLst>
          </p:cNvPr>
          <p:cNvSpPr>
            <a:spLocks noGrp="1"/>
          </p:cNvSpPr>
          <p:nvPr>
            <p:ph idx="1"/>
          </p:nvPr>
        </p:nvSpPr>
        <p:spPr/>
        <p:txBody>
          <a:bodyPr vert="horz" lIns="91440" tIns="45720" rIns="91440" bIns="45720" rtlCol="0" anchor="t">
            <a:normAutofit/>
          </a:bodyPr>
          <a:lstStyle/>
          <a:p>
            <a:pPr marL="0" indent="0">
              <a:buNone/>
            </a:pPr>
            <a:r>
              <a:rPr lang="en-US" sz="3600" dirty="0"/>
              <a:t>Clubs, Trips and Other activities</a:t>
            </a:r>
          </a:p>
          <a:p>
            <a:r>
              <a:rPr lang="en-US" sz="1800" dirty="0"/>
              <a:t>Our extra-curricular activities and school visits are available to all our pupils and this includes our after-school clubs.</a:t>
            </a:r>
          </a:p>
          <a:p>
            <a:r>
              <a:rPr lang="en-US" sz="1800" dirty="0"/>
              <a:t>Our year 6 pupils are encouraged to go on the residential trip to the Isle of Wight in the Autumn term.</a:t>
            </a:r>
          </a:p>
          <a:p>
            <a:r>
              <a:rPr lang="en-US" sz="1800" dirty="0"/>
              <a:t>All our children are encouraged to take part in workshops, performances, sports day and assemblies etc.</a:t>
            </a:r>
          </a:p>
          <a:p>
            <a:r>
              <a:rPr lang="en-US" sz="1800" dirty="0"/>
              <a:t>All children are encouraged to apply for roles of responsibility in school e.g. school council, eco council, digital leads, worship leads etc.</a:t>
            </a:r>
          </a:p>
          <a:p>
            <a:r>
              <a:rPr lang="en-US" sz="1800" dirty="0"/>
              <a:t>No child is ever excluded from taking part in these activities because of their SEND or disability.</a:t>
            </a:r>
          </a:p>
          <a:p>
            <a:r>
              <a:rPr lang="en-US" sz="1800" dirty="0"/>
              <a:t>The school buildings have step free access and accessible toilets.  </a:t>
            </a:r>
          </a:p>
          <a:p>
            <a:r>
              <a:rPr lang="en-US" sz="1800" dirty="0"/>
              <a:t>The Accessibility Plan can be found as part of the Accessibility Policy on the school's website.</a:t>
            </a:r>
          </a:p>
          <a:p>
            <a:pPr marL="0" indent="0">
              <a:buNone/>
            </a:pPr>
            <a:r>
              <a:rPr lang="en-US" sz="1800" dirty="0">
                <a:ea typeface="+mn-lt"/>
                <a:cs typeface="+mn-lt"/>
              </a:rPr>
              <a:t>      </a:t>
            </a:r>
            <a:r>
              <a:rPr lang="en-US" sz="1800" dirty="0">
                <a:ea typeface="+mn-lt"/>
                <a:cs typeface="+mn-lt"/>
                <a:hlinkClick r:id="rId2"/>
              </a:rPr>
              <a:t>https://www.woodleyceprimary.co.uk/policies</a:t>
            </a:r>
            <a:endParaRPr lang="en-US" sz="1800"/>
          </a:p>
          <a:p>
            <a:pPr marL="0" indent="0">
              <a:buNone/>
            </a:pPr>
            <a:endParaRPr lang="en-US" sz="1800" dirty="0"/>
          </a:p>
          <a:p>
            <a:endParaRPr lang="en-US" sz="1800" dirty="0"/>
          </a:p>
        </p:txBody>
      </p:sp>
      <p:pic>
        <p:nvPicPr>
          <p:cNvPr id="6" name="Content Placeholder 8" descr="A circular logo with different symbols&#10;&#10;AI-generated content may be incorrect.">
            <a:extLst>
              <a:ext uri="{FF2B5EF4-FFF2-40B4-BE49-F238E27FC236}">
                <a16:creationId xmlns:a16="http://schemas.microsoft.com/office/drawing/2014/main" id="{2AC3B497-76E0-5D38-2FC1-C8BD5A6C8AAA}"/>
              </a:ext>
            </a:extLst>
          </p:cNvPr>
          <p:cNvPicPr>
            <a:picLocks noChangeAspect="1"/>
          </p:cNvPicPr>
          <p:nvPr/>
        </p:nvPicPr>
        <p:blipFill>
          <a:blip r:embed="rId3"/>
          <a:stretch>
            <a:fillRect/>
          </a:stretch>
        </p:blipFill>
        <p:spPr>
          <a:xfrm>
            <a:off x="9829800" y="193917"/>
            <a:ext cx="1676400" cy="1695450"/>
          </a:xfrm>
          <a:prstGeom prst="rect">
            <a:avLst/>
          </a:prstGeom>
        </p:spPr>
      </p:pic>
      <p:pic>
        <p:nvPicPr>
          <p:cNvPr id="7" name="Picture 6">
            <a:extLst>
              <a:ext uri="{FF2B5EF4-FFF2-40B4-BE49-F238E27FC236}">
                <a16:creationId xmlns:a16="http://schemas.microsoft.com/office/drawing/2014/main" id="{5613212E-80E9-4B4A-B525-071836C5874E}"/>
              </a:ext>
            </a:extLst>
          </p:cNvPr>
          <p:cNvPicPr>
            <a:picLocks noChangeAspect="1"/>
          </p:cNvPicPr>
          <p:nvPr/>
        </p:nvPicPr>
        <p:blipFill>
          <a:blip r:embed="rId4"/>
          <a:stretch>
            <a:fillRect/>
          </a:stretch>
        </p:blipFill>
        <p:spPr>
          <a:xfrm>
            <a:off x="10477499" y="5486960"/>
            <a:ext cx="1501589" cy="1195668"/>
          </a:xfrm>
          <a:prstGeom prst="rect">
            <a:avLst/>
          </a:prstGeom>
        </p:spPr>
      </p:pic>
    </p:spTree>
    <p:extLst>
      <p:ext uri="{BB962C8B-B14F-4D97-AF65-F5344CB8AC3E}">
        <p14:creationId xmlns:p14="http://schemas.microsoft.com/office/powerpoint/2010/main" val="822501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54E9-6B9C-8853-6BB2-F2A640757724}"/>
              </a:ext>
            </a:extLst>
          </p:cNvPr>
          <p:cNvSpPr>
            <a:spLocks noGrp="1"/>
          </p:cNvSpPr>
          <p:nvPr>
            <p:ph type="title"/>
          </p:nvPr>
        </p:nvSpPr>
        <p:spPr>
          <a:xfrm>
            <a:off x="838200" y="365125"/>
            <a:ext cx="6515100" cy="1347974"/>
          </a:xfrm>
        </p:spPr>
        <p:txBody>
          <a:bodyPr/>
          <a:lstStyle/>
          <a:p>
            <a:pPr algn="ctr"/>
            <a:r>
              <a:rPr lang="en-US" dirty="0"/>
              <a:t>SEND Information Report  </a:t>
            </a:r>
            <a:br>
              <a:rPr lang="en-US" dirty="0"/>
            </a:br>
            <a:r>
              <a:rPr lang="en-US" dirty="0"/>
              <a:t>2026-2027</a:t>
            </a:r>
          </a:p>
          <a:p>
            <a:endParaRPr lang="en-US" dirty="0"/>
          </a:p>
        </p:txBody>
      </p:sp>
      <p:sp>
        <p:nvSpPr>
          <p:cNvPr id="3" name="Content Placeholder 2">
            <a:extLst>
              <a:ext uri="{FF2B5EF4-FFF2-40B4-BE49-F238E27FC236}">
                <a16:creationId xmlns:a16="http://schemas.microsoft.com/office/drawing/2014/main" id="{8482BB8A-254B-2057-F408-4B887665184E}"/>
              </a:ext>
            </a:extLst>
          </p:cNvPr>
          <p:cNvSpPr>
            <a:spLocks noGrp="1"/>
          </p:cNvSpPr>
          <p:nvPr>
            <p:ph idx="1"/>
          </p:nvPr>
        </p:nvSpPr>
        <p:spPr/>
        <p:txBody>
          <a:bodyPr vert="horz" lIns="91440" tIns="45720" rIns="91440" bIns="45720" rtlCol="0" anchor="t">
            <a:normAutofit lnSpcReduction="10000"/>
          </a:bodyPr>
          <a:lstStyle/>
          <a:p>
            <a:pPr marL="0" indent="0">
              <a:buNone/>
            </a:pPr>
            <a:endParaRPr lang="en-US" sz="3600" dirty="0"/>
          </a:p>
          <a:p>
            <a:pPr marL="0" indent="0">
              <a:buNone/>
            </a:pPr>
            <a:r>
              <a:rPr lang="en-US" sz="3600" dirty="0"/>
              <a:t>Admission and Accessibility for disabled pupils</a:t>
            </a:r>
            <a:endParaRPr lang="en-US" dirty="0"/>
          </a:p>
          <a:p>
            <a:r>
              <a:rPr lang="en-US" sz="2000" dirty="0">
                <a:ea typeface="+mn-lt"/>
                <a:cs typeface="+mn-lt"/>
              </a:rPr>
              <a:t>Children with disabilities are admitted to Woodley CofE in accordance with the school's admissions arrangements. A child will not be treated less favorably in relation to admission because of a disability, and the school will make reasonable adjustments in accordance with the Equality Act 2010.</a:t>
            </a:r>
          </a:p>
          <a:p>
            <a:r>
              <a:rPr lang="en-US" sz="2000" dirty="0">
                <a:ea typeface="+mn-lt"/>
                <a:cs typeface="+mn-lt"/>
              </a:rPr>
              <a:t>We work with parents/carers and relevant professionals before admission, where appropriate, to identify a child's needs and any reasonable adjustments required to support a successful transition into school.</a:t>
            </a:r>
            <a:endParaRPr lang="en-US" sz="2000">
              <a:ea typeface="+mn-lt"/>
              <a:cs typeface="+mn-lt"/>
            </a:endParaRPr>
          </a:p>
          <a:p>
            <a:r>
              <a:rPr lang="en-US" sz="2000" dirty="0"/>
              <a:t>The Accessibility Plan can be found as part of the Accessibility Policy on the school's website.</a:t>
            </a:r>
          </a:p>
          <a:p>
            <a:pPr marL="0" indent="0">
              <a:buNone/>
            </a:pPr>
            <a:r>
              <a:rPr lang="en-US" sz="1800" dirty="0"/>
              <a:t>      </a:t>
            </a:r>
            <a:r>
              <a:rPr lang="en-US" sz="1800" dirty="0">
                <a:hlinkClick r:id="rId2"/>
              </a:rPr>
              <a:t>https://www.woodleyceprimary.co.uk/policies</a:t>
            </a:r>
            <a:endParaRPr lang="en-US" sz="1800"/>
          </a:p>
          <a:p>
            <a:endParaRPr lang="en-US" sz="2000" dirty="0"/>
          </a:p>
        </p:txBody>
      </p:sp>
      <p:pic>
        <p:nvPicPr>
          <p:cNvPr id="6" name="Content Placeholder 8" descr="A circular logo with different symbols&#10;&#10;AI-generated content may be incorrect.">
            <a:extLst>
              <a:ext uri="{FF2B5EF4-FFF2-40B4-BE49-F238E27FC236}">
                <a16:creationId xmlns:a16="http://schemas.microsoft.com/office/drawing/2014/main" id="{AC4F11DB-4765-60DB-E4F0-BE685B69DB57}"/>
              </a:ext>
            </a:extLst>
          </p:cNvPr>
          <p:cNvPicPr>
            <a:picLocks noChangeAspect="1"/>
          </p:cNvPicPr>
          <p:nvPr/>
        </p:nvPicPr>
        <p:blipFill>
          <a:blip r:embed="rId3"/>
          <a:stretch>
            <a:fillRect/>
          </a:stretch>
        </p:blipFill>
        <p:spPr>
          <a:xfrm>
            <a:off x="9829800" y="193917"/>
            <a:ext cx="1676400" cy="1695450"/>
          </a:xfrm>
          <a:prstGeom prst="rect">
            <a:avLst/>
          </a:prstGeom>
        </p:spPr>
      </p:pic>
      <p:pic>
        <p:nvPicPr>
          <p:cNvPr id="8" name="Picture 7" descr="A colorful flags with confetti&#10;&#10;AI-generated content may be incorrect.">
            <a:extLst>
              <a:ext uri="{FF2B5EF4-FFF2-40B4-BE49-F238E27FC236}">
                <a16:creationId xmlns:a16="http://schemas.microsoft.com/office/drawing/2014/main" id="{BA4FCF36-89F2-3958-A59F-CCD722B6F8F4}"/>
              </a:ext>
            </a:extLst>
          </p:cNvPr>
          <p:cNvPicPr>
            <a:picLocks noChangeAspect="1"/>
          </p:cNvPicPr>
          <p:nvPr/>
        </p:nvPicPr>
        <p:blipFill>
          <a:blip r:embed="rId4"/>
          <a:stretch>
            <a:fillRect/>
          </a:stretch>
        </p:blipFill>
        <p:spPr>
          <a:xfrm>
            <a:off x="5846389" y="939893"/>
            <a:ext cx="3692899" cy="1325096"/>
          </a:xfrm>
          <a:prstGeom prst="rect">
            <a:avLst/>
          </a:prstGeom>
        </p:spPr>
      </p:pic>
    </p:spTree>
    <p:extLst>
      <p:ext uri="{BB962C8B-B14F-4D97-AF65-F5344CB8AC3E}">
        <p14:creationId xmlns:p14="http://schemas.microsoft.com/office/powerpoint/2010/main" val="2940655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21533-8AD5-D811-D2F7-DE06454B90E8}"/>
              </a:ext>
            </a:extLst>
          </p:cNvPr>
          <p:cNvSpPr>
            <a:spLocks noGrp="1"/>
          </p:cNvSpPr>
          <p:nvPr>
            <p:ph type="title"/>
          </p:nvPr>
        </p:nvSpPr>
        <p:spPr>
          <a:xfrm>
            <a:off x="838200" y="365125"/>
            <a:ext cx="5853953" cy="1347974"/>
          </a:xfrm>
        </p:spPr>
        <p:txBody>
          <a:bodyPr>
            <a:normAutofit fontScale="90000"/>
          </a:bodyPr>
          <a:lstStyle/>
          <a:p>
            <a:pPr algn="ctr"/>
            <a:br>
              <a:rPr lang="en-US" dirty="0"/>
            </a:br>
            <a:r>
              <a:rPr lang="en-US"/>
              <a:t>SEND Information Report  </a:t>
            </a:r>
            <a:br>
              <a:rPr lang="en-US" dirty="0"/>
            </a:br>
            <a:r>
              <a:rPr lang="en-US"/>
              <a:t>2026-2027 </a:t>
            </a:r>
            <a:endParaRPr lang="en-US" dirty="0"/>
          </a:p>
          <a:p>
            <a:endParaRPr lang="en-US" dirty="0"/>
          </a:p>
        </p:txBody>
      </p:sp>
      <p:sp>
        <p:nvSpPr>
          <p:cNvPr id="3" name="Content Placeholder 2">
            <a:extLst>
              <a:ext uri="{FF2B5EF4-FFF2-40B4-BE49-F238E27FC236}">
                <a16:creationId xmlns:a16="http://schemas.microsoft.com/office/drawing/2014/main" id="{4843B164-1302-9856-53D5-EB73273811EE}"/>
              </a:ext>
            </a:extLst>
          </p:cNvPr>
          <p:cNvSpPr>
            <a:spLocks noGrp="1"/>
          </p:cNvSpPr>
          <p:nvPr>
            <p:ph idx="1"/>
          </p:nvPr>
        </p:nvSpPr>
        <p:spPr/>
        <p:txBody>
          <a:bodyPr vert="horz" lIns="91440" tIns="45720" rIns="91440" bIns="45720" rtlCol="0" anchor="t">
            <a:noAutofit/>
          </a:bodyPr>
          <a:lstStyle/>
          <a:p>
            <a:pPr>
              <a:buNone/>
            </a:pPr>
            <a:r>
              <a:rPr lang="en-US" sz="3600">
                <a:highlight>
                  <a:srgbClr val="FFFFFF"/>
                </a:highlight>
              </a:rPr>
              <a:t>Supporting Transition</a:t>
            </a:r>
            <a:endParaRPr lang="en-US" sz="3600" dirty="0">
              <a:highlight>
                <a:srgbClr val="FFFFFF"/>
              </a:highlight>
            </a:endParaRPr>
          </a:p>
          <a:p>
            <a:pPr>
              <a:buNone/>
            </a:pPr>
            <a:r>
              <a:rPr lang="en-US" sz="1800" b="1">
                <a:highlight>
                  <a:srgbClr val="FFFFFF"/>
                </a:highlight>
              </a:rPr>
              <a:t>Starting FS2 (Reception)</a:t>
            </a:r>
            <a:endParaRPr lang="en-US" sz="1800" b="1" dirty="0">
              <a:highlight>
                <a:srgbClr val="FFFFFF"/>
              </a:highlight>
            </a:endParaRPr>
          </a:p>
          <a:p>
            <a:r>
              <a:rPr lang="en-US" sz="1800" dirty="0">
                <a:highlight>
                  <a:srgbClr val="FFFFFF"/>
                </a:highlight>
              </a:rPr>
              <a:t>Our FS2 (Reception) teachers visit all children in their nursery setting in the summer term prior to </a:t>
            </a:r>
            <a:r>
              <a:rPr lang="en-US" sz="1800">
                <a:highlight>
                  <a:srgbClr val="FFFFFF"/>
                </a:highlight>
              </a:rPr>
              <a:t>them beginning school.  Where a child has significant SEND needs, the SENDCO will also visit the nursery and will attend summer term annual reviews at nurseries for children with EHCPs.</a:t>
            </a:r>
            <a:endParaRPr lang="en-US" sz="1800">
              <a:highlight>
                <a:srgbClr val="C6C6C6"/>
              </a:highlight>
            </a:endParaRPr>
          </a:p>
          <a:p>
            <a:r>
              <a:rPr lang="en-US" sz="1800">
                <a:highlight>
                  <a:srgbClr val="FFFFFF"/>
                </a:highlight>
              </a:rPr>
              <a:t>The children come in for two mornings or afternoons in the summer term to meet the staff and become familiar with the learning environment.    </a:t>
            </a:r>
            <a:endParaRPr lang="en-US" sz="1800" dirty="0">
              <a:highlight>
                <a:srgbClr val="FFFFFF"/>
              </a:highlight>
            </a:endParaRPr>
          </a:p>
          <a:p>
            <a:r>
              <a:rPr lang="en-US" sz="1800" dirty="0">
                <a:highlight>
                  <a:srgbClr val="FFFFFF"/>
                </a:highlight>
              </a:rPr>
              <a:t>New parents are invited in for a transition meeting in the summer term and will receive a transition booklet that can be shared with </a:t>
            </a:r>
            <a:r>
              <a:rPr lang="en-US" sz="1800">
                <a:highlight>
                  <a:srgbClr val="FFFFFF"/>
                </a:highlight>
              </a:rPr>
              <a:t>children over the summer.</a:t>
            </a:r>
            <a:endParaRPr lang="en-US" sz="1800" dirty="0">
              <a:highlight>
                <a:srgbClr val="FFFFFF"/>
              </a:highlight>
            </a:endParaRPr>
          </a:p>
          <a:p>
            <a:r>
              <a:rPr lang="en-US" sz="1800" dirty="0">
                <a:highlight>
                  <a:srgbClr val="FFFFFF"/>
                </a:highlight>
              </a:rPr>
              <a:t>All children can attend school full time from the first day of term in September, however part-time timetables can be arranged in consultation with the class teacher and SENDCO if parents feel that this wou</a:t>
            </a:r>
            <a:r>
              <a:rPr lang="en-US" sz="1800">
                <a:highlight>
                  <a:srgbClr val="FFFFFF"/>
                </a:highlight>
              </a:rPr>
              <a:t>ld benefit their child.  </a:t>
            </a:r>
            <a:endParaRPr lang="en-US" sz="1800" dirty="0">
              <a:highlight>
                <a:srgbClr val="FFFFFF"/>
              </a:highlight>
            </a:endParaRPr>
          </a:p>
          <a:p>
            <a:r>
              <a:rPr lang="en-US" sz="1800">
                <a:highlight>
                  <a:srgbClr val="FFFFFF"/>
                </a:highlight>
              </a:rPr>
              <a:t>In</a:t>
            </a:r>
            <a:r>
              <a:rPr lang="en-US" sz="1800" dirty="0">
                <a:highlight>
                  <a:srgbClr val="FFFFFF"/>
                </a:highlight>
              </a:rPr>
              <a:t> September, the SENDCO offers a 1:1 meeting for all parents of new SEND children.  </a:t>
            </a:r>
            <a:endParaRPr lang="en-US"/>
          </a:p>
          <a:p>
            <a:endParaRPr lang="en-US" sz="1800" dirty="0">
              <a:highlight>
                <a:srgbClr val="FFFFFF"/>
              </a:highlight>
            </a:endParaRPr>
          </a:p>
          <a:p>
            <a:pPr marL="0" indent="0">
              <a:buNone/>
            </a:pPr>
            <a:endParaRPr lang="en-US" sz="1800">
              <a:highlight>
                <a:srgbClr val="FFFFFF"/>
              </a:highlight>
            </a:endParaRPr>
          </a:p>
        </p:txBody>
      </p:sp>
      <p:pic>
        <p:nvPicPr>
          <p:cNvPr id="6" name="Content Placeholder 8" descr="A circular logo with different symbols&#10;&#10;AI-generated content may be incorrect.">
            <a:extLst>
              <a:ext uri="{FF2B5EF4-FFF2-40B4-BE49-F238E27FC236}">
                <a16:creationId xmlns:a16="http://schemas.microsoft.com/office/drawing/2014/main" id="{E51CCAC8-50D1-5B08-56F1-B1B5BE222BBB}"/>
              </a:ext>
            </a:extLst>
          </p:cNvPr>
          <p:cNvPicPr>
            <a:picLocks noChangeAspect="1"/>
          </p:cNvPicPr>
          <p:nvPr/>
        </p:nvPicPr>
        <p:blipFill>
          <a:blip r:embed="rId2"/>
          <a:stretch>
            <a:fillRect/>
          </a:stretch>
        </p:blipFill>
        <p:spPr>
          <a:xfrm>
            <a:off x="9829800" y="193917"/>
            <a:ext cx="1676400" cy="1695450"/>
          </a:xfrm>
          <a:prstGeom prst="rect">
            <a:avLst/>
          </a:prstGeom>
        </p:spPr>
      </p:pic>
      <p:pic>
        <p:nvPicPr>
          <p:cNvPr id="7" name="Picture 6">
            <a:extLst>
              <a:ext uri="{FF2B5EF4-FFF2-40B4-BE49-F238E27FC236}">
                <a16:creationId xmlns:a16="http://schemas.microsoft.com/office/drawing/2014/main" id="{60B20675-6B49-AE42-A46B-56FB314E9C2E}"/>
              </a:ext>
            </a:extLst>
          </p:cNvPr>
          <p:cNvPicPr>
            <a:picLocks noChangeAspect="1"/>
          </p:cNvPicPr>
          <p:nvPr/>
        </p:nvPicPr>
        <p:blipFill>
          <a:blip r:embed="rId3"/>
          <a:stretch>
            <a:fillRect/>
          </a:stretch>
        </p:blipFill>
        <p:spPr>
          <a:xfrm>
            <a:off x="5599860" y="1432952"/>
            <a:ext cx="3692899" cy="1325096"/>
          </a:xfrm>
          <a:prstGeom prst="rect">
            <a:avLst/>
          </a:prstGeom>
        </p:spPr>
      </p:pic>
    </p:spTree>
    <p:extLst>
      <p:ext uri="{BB962C8B-B14F-4D97-AF65-F5344CB8AC3E}">
        <p14:creationId xmlns:p14="http://schemas.microsoft.com/office/powerpoint/2010/main" val="450198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C25C0-C4FE-7C1F-175B-C4BDC8F08625}"/>
              </a:ext>
            </a:extLst>
          </p:cNvPr>
          <p:cNvSpPr>
            <a:spLocks noGrp="1"/>
          </p:cNvSpPr>
          <p:nvPr>
            <p:ph type="title"/>
          </p:nvPr>
        </p:nvSpPr>
        <p:spPr>
          <a:xfrm>
            <a:off x="838200" y="365125"/>
            <a:ext cx="6627159" cy="1347974"/>
          </a:xfrm>
        </p:spPr>
        <p:txBody>
          <a:bodyPr/>
          <a:lstStyle/>
          <a:p>
            <a:pPr algn="ctr"/>
            <a:r>
              <a:rPr lang="en-US"/>
              <a:t>SEND Information Report  </a:t>
            </a:r>
            <a:br>
              <a:rPr lang="en-US" dirty="0"/>
            </a:br>
            <a:r>
              <a:rPr lang="en-US"/>
              <a:t>2026-2027</a:t>
            </a:r>
          </a:p>
        </p:txBody>
      </p:sp>
      <p:sp>
        <p:nvSpPr>
          <p:cNvPr id="3" name="Content Placeholder 2">
            <a:extLst>
              <a:ext uri="{FF2B5EF4-FFF2-40B4-BE49-F238E27FC236}">
                <a16:creationId xmlns:a16="http://schemas.microsoft.com/office/drawing/2014/main" id="{0AF9D5F1-3A20-8AF6-7E28-CC5A9936DBDA}"/>
              </a:ext>
            </a:extLst>
          </p:cNvPr>
          <p:cNvSpPr>
            <a:spLocks noGrp="1"/>
          </p:cNvSpPr>
          <p:nvPr>
            <p:ph idx="1"/>
          </p:nvPr>
        </p:nvSpPr>
        <p:spPr/>
        <p:txBody>
          <a:bodyPr vert="horz" lIns="91440" tIns="45720" rIns="91440" bIns="45720" rtlCol="0" anchor="t">
            <a:normAutofit/>
          </a:bodyPr>
          <a:lstStyle/>
          <a:p>
            <a:pPr>
              <a:buNone/>
            </a:pPr>
            <a:r>
              <a:rPr lang="en-US" sz="3600">
                <a:highlight>
                  <a:srgbClr val="FFFFFF"/>
                </a:highlight>
              </a:rPr>
              <a:t>Supporting Transition</a:t>
            </a:r>
            <a:endParaRPr lang="en-US" sz="3600"/>
          </a:p>
          <a:p>
            <a:pPr>
              <a:buNone/>
            </a:pPr>
            <a:r>
              <a:rPr lang="en-US" sz="1800" b="1">
                <a:highlight>
                  <a:srgbClr val="FFFFFF"/>
                </a:highlight>
              </a:rPr>
              <a:t>Moving between classes</a:t>
            </a:r>
          </a:p>
          <a:p>
            <a:pPr>
              <a:buFont typeface="Arial,Sans-Serif"/>
              <a:buChar char="•"/>
            </a:pPr>
            <a:r>
              <a:rPr lang="en-US" sz="1800">
                <a:highlight>
                  <a:srgbClr val="FFFFFF"/>
                </a:highlight>
              </a:rPr>
              <a:t>Transition notes on every child written by the current class teacher for the new class teacher.</a:t>
            </a:r>
            <a:endParaRPr lang="en-US" sz="1800" dirty="0">
              <a:highlight>
                <a:srgbClr val="FFFFFF"/>
              </a:highlight>
            </a:endParaRPr>
          </a:p>
          <a:p>
            <a:pPr>
              <a:buFont typeface="Arial,Sans-Serif"/>
              <a:buChar char="•"/>
            </a:pPr>
            <a:r>
              <a:rPr lang="en-US" sz="1800">
                <a:highlight>
                  <a:srgbClr val="FFFFFF"/>
                </a:highlight>
              </a:rPr>
              <a:t>Phase transition meetings led by SENDCO.</a:t>
            </a:r>
            <a:endParaRPr lang="en-US" sz="1800" dirty="0">
              <a:highlight>
                <a:srgbClr val="FFFFFF"/>
              </a:highlight>
            </a:endParaRPr>
          </a:p>
          <a:p>
            <a:pPr>
              <a:buFont typeface="Arial,Sans-Serif"/>
              <a:buChar char="•"/>
            </a:pPr>
            <a:r>
              <a:rPr lang="en-US" sz="1800">
                <a:highlight>
                  <a:srgbClr val="FFFFFF"/>
                </a:highlight>
              </a:rPr>
              <a:t>A phase transition morning for children to meet all the staff within the phase by rotating around each classroom.</a:t>
            </a:r>
            <a:endParaRPr lang="en-US" sz="1800" dirty="0">
              <a:highlight>
                <a:srgbClr val="FFFFFF"/>
              </a:highlight>
            </a:endParaRPr>
          </a:p>
          <a:p>
            <a:pPr>
              <a:buFont typeface="Arial,Sans-Serif"/>
              <a:buChar char="•"/>
            </a:pPr>
            <a:r>
              <a:rPr lang="en-US" sz="1800">
                <a:highlight>
                  <a:srgbClr val="FFFFFF"/>
                </a:highlight>
              </a:rPr>
              <a:t>A further transition morning to meet their allocated teacher.</a:t>
            </a:r>
            <a:endParaRPr lang="en-US" sz="1800" dirty="0">
              <a:highlight>
                <a:srgbClr val="FFFFFF"/>
              </a:highlight>
            </a:endParaRPr>
          </a:p>
          <a:p>
            <a:pPr>
              <a:buFont typeface="Arial,Sans-Serif"/>
              <a:buChar char="•"/>
            </a:pPr>
            <a:r>
              <a:rPr lang="en-US" sz="1800">
                <a:highlight>
                  <a:srgbClr val="FFFFFF"/>
                </a:highlight>
              </a:rPr>
              <a:t>Our PSHE curriculum covers changes and transitions at the end of the year in all year groups.</a:t>
            </a:r>
            <a:r>
              <a:rPr lang="en-GB" sz="1800">
                <a:highlight>
                  <a:srgbClr val="FFFFFF"/>
                </a:highlight>
              </a:rPr>
              <a:t> </a:t>
            </a:r>
            <a:endParaRPr lang="en-US" sz="1800">
              <a:highlight>
                <a:srgbClr val="FFFFFF"/>
              </a:highlight>
            </a:endParaRPr>
          </a:p>
          <a:p>
            <a:pPr>
              <a:buFont typeface="Arial,Sans-Serif"/>
              <a:buChar char="•"/>
            </a:pPr>
            <a:r>
              <a:rPr lang="en-GB" sz="1800">
                <a:highlight>
                  <a:srgbClr val="FFFFFF"/>
                </a:highlight>
              </a:rPr>
              <a:t>Transition booklets and social stories for children on the SEND register.  </a:t>
            </a:r>
            <a:endParaRPr lang="en-GB" sz="1800" dirty="0">
              <a:highlight>
                <a:srgbClr val="FFFFFF"/>
              </a:highlight>
            </a:endParaRPr>
          </a:p>
          <a:p>
            <a:pPr>
              <a:buNone/>
            </a:pPr>
            <a:endParaRPr lang="en-US" sz="3600" dirty="0">
              <a:highlight>
                <a:srgbClr val="FFFFFF"/>
              </a:highlight>
            </a:endParaRPr>
          </a:p>
          <a:p>
            <a:pPr marL="0" indent="0">
              <a:buNone/>
            </a:pPr>
            <a:endParaRPr lang="en-US" dirty="0"/>
          </a:p>
        </p:txBody>
      </p:sp>
      <p:pic>
        <p:nvPicPr>
          <p:cNvPr id="6" name="Content Placeholder 8" descr="A circular logo with different symbols&#10;&#10;AI-generated content may be incorrect.">
            <a:extLst>
              <a:ext uri="{FF2B5EF4-FFF2-40B4-BE49-F238E27FC236}">
                <a16:creationId xmlns:a16="http://schemas.microsoft.com/office/drawing/2014/main" id="{2C2076A4-707D-A824-CFA1-63769BC55F66}"/>
              </a:ext>
            </a:extLst>
          </p:cNvPr>
          <p:cNvPicPr>
            <a:picLocks noChangeAspect="1"/>
          </p:cNvPicPr>
          <p:nvPr/>
        </p:nvPicPr>
        <p:blipFill>
          <a:blip r:embed="rId2"/>
          <a:stretch>
            <a:fillRect/>
          </a:stretch>
        </p:blipFill>
        <p:spPr>
          <a:xfrm>
            <a:off x="9829800" y="193917"/>
            <a:ext cx="1676400" cy="1695450"/>
          </a:xfrm>
          <a:prstGeom prst="rect">
            <a:avLst/>
          </a:prstGeom>
        </p:spPr>
      </p:pic>
      <p:pic>
        <p:nvPicPr>
          <p:cNvPr id="7" name="Picture 6">
            <a:extLst>
              <a:ext uri="{FF2B5EF4-FFF2-40B4-BE49-F238E27FC236}">
                <a16:creationId xmlns:a16="http://schemas.microsoft.com/office/drawing/2014/main" id="{849D26E7-D94A-A41B-A4AA-B6C7C34ABAB8}"/>
              </a:ext>
            </a:extLst>
          </p:cNvPr>
          <p:cNvPicPr>
            <a:picLocks noChangeAspect="1"/>
          </p:cNvPicPr>
          <p:nvPr/>
        </p:nvPicPr>
        <p:blipFill>
          <a:blip r:embed="rId3"/>
          <a:stretch>
            <a:fillRect/>
          </a:stretch>
        </p:blipFill>
        <p:spPr>
          <a:xfrm>
            <a:off x="5277690" y="5410480"/>
            <a:ext cx="1625414" cy="1315011"/>
          </a:xfrm>
          <a:prstGeom prst="rect">
            <a:avLst/>
          </a:prstGeom>
        </p:spPr>
      </p:pic>
    </p:spTree>
    <p:extLst>
      <p:ext uri="{BB962C8B-B14F-4D97-AF65-F5344CB8AC3E}">
        <p14:creationId xmlns:p14="http://schemas.microsoft.com/office/powerpoint/2010/main" val="3711135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1A099-B56E-B378-DC1E-057530640A53}"/>
              </a:ext>
            </a:extLst>
          </p:cNvPr>
          <p:cNvSpPr>
            <a:spLocks noGrp="1"/>
          </p:cNvSpPr>
          <p:nvPr>
            <p:ph type="title"/>
          </p:nvPr>
        </p:nvSpPr>
        <p:spPr>
          <a:xfrm>
            <a:off x="838200" y="365125"/>
            <a:ext cx="6302189"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EEF587EB-C9B7-FF6A-11C2-204CB1F4BCDB}"/>
              </a:ext>
            </a:extLst>
          </p:cNvPr>
          <p:cNvSpPr>
            <a:spLocks noGrp="1"/>
          </p:cNvSpPr>
          <p:nvPr>
            <p:ph idx="1"/>
          </p:nvPr>
        </p:nvSpPr>
        <p:spPr/>
        <p:txBody>
          <a:bodyPr vert="horz" lIns="91440" tIns="45720" rIns="91440" bIns="45720" rtlCol="0" anchor="t">
            <a:normAutofit/>
          </a:bodyPr>
          <a:lstStyle/>
          <a:p>
            <a:pPr>
              <a:buNone/>
            </a:pPr>
            <a:r>
              <a:rPr lang="en-US" sz="3600">
                <a:highlight>
                  <a:srgbClr val="FFFFFF"/>
                </a:highlight>
              </a:rPr>
              <a:t>Supporting Transition</a:t>
            </a:r>
            <a:endParaRPr lang="en-US" sz="3600"/>
          </a:p>
          <a:p>
            <a:pPr algn="ctr">
              <a:buNone/>
            </a:pPr>
            <a:endParaRPr lang="en-US" sz="3600" dirty="0">
              <a:highlight>
                <a:srgbClr val="FFFFFF"/>
              </a:highlight>
            </a:endParaRPr>
          </a:p>
          <a:p>
            <a:pPr>
              <a:buNone/>
            </a:pPr>
            <a:endParaRPr lang="en-US" sz="1800" b="1" dirty="0">
              <a:highlight>
                <a:srgbClr val="FFFFFF"/>
              </a:highlight>
            </a:endParaRPr>
          </a:p>
          <a:p>
            <a:pPr>
              <a:buNone/>
            </a:pPr>
            <a:r>
              <a:rPr lang="en-US" sz="1800" b="1">
                <a:highlight>
                  <a:srgbClr val="FFFFFF"/>
                </a:highlight>
              </a:rPr>
              <a:t>Secondary School</a:t>
            </a:r>
            <a:endParaRPr lang="en-US" sz="1800" b="1" dirty="0">
              <a:highlight>
                <a:srgbClr val="FFFFFF"/>
              </a:highlight>
            </a:endParaRPr>
          </a:p>
          <a:p>
            <a:pPr marL="514350" indent="-285750"/>
            <a:r>
              <a:rPr lang="en-US" sz="1800" dirty="0">
                <a:highlight>
                  <a:srgbClr val="FFFFFF"/>
                </a:highlight>
              </a:rPr>
              <a:t>Staff in Y6 and Y7 </a:t>
            </a:r>
            <a:r>
              <a:rPr lang="en-US" sz="1800">
                <a:highlight>
                  <a:srgbClr val="FFFFFF"/>
                </a:highlight>
              </a:rPr>
              <a:t>including</a:t>
            </a:r>
            <a:r>
              <a:rPr lang="en-US" sz="1800" dirty="0">
                <a:highlight>
                  <a:srgbClr val="FFFFFF"/>
                </a:highlight>
              </a:rPr>
              <a:t> the school SENDCOs have transition meetings in the summer term to explain in detail the needs of all children as well as the provision that is in place for them. </a:t>
            </a:r>
            <a:endParaRPr lang="en-US" sz="1800" dirty="0"/>
          </a:p>
          <a:p>
            <a:pPr marL="514350" indent="-285750"/>
            <a:r>
              <a:rPr lang="en-US" sz="1800" dirty="0">
                <a:highlight>
                  <a:srgbClr val="FFFFFF"/>
                </a:highlight>
              </a:rPr>
              <a:t>File transfers ensure that a child's history is passed</a:t>
            </a:r>
            <a:r>
              <a:rPr lang="en-US" sz="1800">
                <a:highlight>
                  <a:srgbClr val="FFFFFF"/>
                </a:highlight>
              </a:rPr>
              <a:t> over to the new school.</a:t>
            </a:r>
            <a:r>
              <a:rPr lang="en-GB" sz="1800">
                <a:highlight>
                  <a:srgbClr val="FFFFFF"/>
                </a:highlight>
              </a:rPr>
              <a:t> </a:t>
            </a:r>
            <a:endParaRPr lang="en-US" sz="1800"/>
          </a:p>
          <a:p>
            <a:pPr marL="514350" indent="-285750"/>
            <a:r>
              <a:rPr lang="en-GB" sz="1800" dirty="0">
                <a:highlight>
                  <a:srgbClr val="FFFFFF"/>
                </a:highlight>
              </a:rPr>
              <a:t>All children will have transition afternoons at their new </a:t>
            </a:r>
            <a:r>
              <a:rPr lang="en-GB" sz="1800">
                <a:highlight>
                  <a:srgbClr val="FFFFFF"/>
                </a:highlight>
              </a:rPr>
              <a:t>school and those</a:t>
            </a:r>
            <a:r>
              <a:rPr lang="en-GB" sz="1800" dirty="0">
                <a:highlight>
                  <a:srgbClr val="FFFFFF"/>
                </a:highlight>
              </a:rPr>
              <a:t> with additional needs can have extra transition times as required.  </a:t>
            </a:r>
            <a:endParaRPr lang="en-US" sz="1800"/>
          </a:p>
          <a:p>
            <a:pPr marL="0" indent="0">
              <a:buNone/>
            </a:pPr>
            <a:endParaRPr lang="en-US" dirty="0"/>
          </a:p>
        </p:txBody>
      </p:sp>
      <p:pic>
        <p:nvPicPr>
          <p:cNvPr id="6" name="Content Placeholder 8" descr="A circular logo with different symbols&#10;&#10;AI-generated content may be incorrect.">
            <a:extLst>
              <a:ext uri="{FF2B5EF4-FFF2-40B4-BE49-F238E27FC236}">
                <a16:creationId xmlns:a16="http://schemas.microsoft.com/office/drawing/2014/main" id="{653AE7B9-C030-F02E-FD6B-A71449BAA907}"/>
              </a:ext>
            </a:extLst>
          </p:cNvPr>
          <p:cNvPicPr>
            <a:picLocks noChangeAspect="1"/>
          </p:cNvPicPr>
          <p:nvPr/>
        </p:nvPicPr>
        <p:blipFill>
          <a:blip r:embed="rId2"/>
          <a:stretch>
            <a:fillRect/>
          </a:stretch>
        </p:blipFill>
        <p:spPr>
          <a:xfrm>
            <a:off x="9829800" y="193917"/>
            <a:ext cx="1676400" cy="1695450"/>
          </a:xfrm>
          <a:prstGeom prst="rect">
            <a:avLst/>
          </a:prstGeom>
        </p:spPr>
      </p:pic>
      <p:pic>
        <p:nvPicPr>
          <p:cNvPr id="7" name="Picture 6">
            <a:extLst>
              <a:ext uri="{FF2B5EF4-FFF2-40B4-BE49-F238E27FC236}">
                <a16:creationId xmlns:a16="http://schemas.microsoft.com/office/drawing/2014/main" id="{2F8E9D45-6107-D15A-F1C3-7797E8B932D9}"/>
              </a:ext>
            </a:extLst>
          </p:cNvPr>
          <p:cNvPicPr>
            <a:picLocks noChangeAspect="1"/>
          </p:cNvPicPr>
          <p:nvPr/>
        </p:nvPicPr>
        <p:blipFill>
          <a:blip r:embed="rId3"/>
          <a:stretch>
            <a:fillRect/>
          </a:stretch>
        </p:blipFill>
        <p:spPr>
          <a:xfrm>
            <a:off x="5031161" y="2505355"/>
            <a:ext cx="2600325" cy="1152525"/>
          </a:xfrm>
          <a:prstGeom prst="rect">
            <a:avLst/>
          </a:prstGeom>
        </p:spPr>
      </p:pic>
    </p:spTree>
    <p:extLst>
      <p:ext uri="{BB962C8B-B14F-4D97-AF65-F5344CB8AC3E}">
        <p14:creationId xmlns:p14="http://schemas.microsoft.com/office/powerpoint/2010/main" val="429436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350FE-8112-ADE7-747E-4FED5A05C0E0}"/>
              </a:ext>
            </a:extLst>
          </p:cNvPr>
          <p:cNvSpPr>
            <a:spLocks noGrp="1"/>
          </p:cNvSpPr>
          <p:nvPr>
            <p:ph type="title"/>
          </p:nvPr>
        </p:nvSpPr>
        <p:spPr>
          <a:xfrm>
            <a:off x="838200" y="365125"/>
            <a:ext cx="6134100"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C415F7BA-C86C-0B58-01AE-F99DF50F36A7}"/>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sz="3600"/>
              <a:t>Nurture, emotional and social development</a:t>
            </a:r>
          </a:p>
          <a:p>
            <a:pPr marL="0" indent="0">
              <a:buNone/>
            </a:pPr>
            <a:r>
              <a:rPr lang="en-US" sz="1800" b="1"/>
              <a:t>The Additional Needs Team (ANT)</a:t>
            </a:r>
          </a:p>
          <a:p>
            <a:pPr marL="0" indent="0">
              <a:buNone/>
            </a:pPr>
            <a:r>
              <a:rPr lang="en-US" sz="1800" dirty="0" err="1"/>
              <a:t>Mrs</a:t>
            </a:r>
            <a:r>
              <a:rPr lang="en-US" sz="1800" dirty="0"/>
              <a:t> Thomas (Inclusion Manager) works closer with the wider additional needs team which includes:</a:t>
            </a:r>
          </a:p>
          <a:p>
            <a:r>
              <a:rPr lang="en-US" sz="1800" dirty="0" err="1"/>
              <a:t>Mrs</a:t>
            </a:r>
            <a:r>
              <a:rPr lang="en-US" sz="1800" dirty="0"/>
              <a:t> Gurney – Headteacher and Senior Mental Health Lead</a:t>
            </a:r>
          </a:p>
          <a:p>
            <a:r>
              <a:rPr lang="en-US" sz="1800" dirty="0" err="1"/>
              <a:t>Mrs</a:t>
            </a:r>
            <a:r>
              <a:rPr lang="en-US" sz="1800" dirty="0"/>
              <a:t> Goff - SENCO assistant and Senior Mental Health Lead</a:t>
            </a:r>
          </a:p>
          <a:p>
            <a:r>
              <a:rPr lang="en-US" sz="1800" dirty="0" err="1"/>
              <a:t>Mrs</a:t>
            </a:r>
            <a:r>
              <a:rPr lang="en-US" sz="1800" dirty="0"/>
              <a:t> Benham – Pupil Premium lead</a:t>
            </a:r>
          </a:p>
          <a:p>
            <a:r>
              <a:rPr lang="en-US" sz="1800" dirty="0" err="1"/>
              <a:t>Mrs</a:t>
            </a:r>
            <a:r>
              <a:rPr lang="en-US" sz="1800" dirty="0"/>
              <a:t> Smith – Attendence and Welfare officer</a:t>
            </a:r>
          </a:p>
          <a:p>
            <a:r>
              <a:rPr lang="en-US" sz="1800" dirty="0" err="1"/>
              <a:t>Mrs</a:t>
            </a:r>
            <a:r>
              <a:rPr lang="en-US" sz="1800" dirty="0"/>
              <a:t> Offord – Nurture assistant</a:t>
            </a:r>
          </a:p>
          <a:p>
            <a:pPr marL="0" indent="0">
              <a:buNone/>
            </a:pPr>
            <a:endParaRPr lang="en-US" sz="1800" dirty="0"/>
          </a:p>
          <a:p>
            <a:pPr marL="0" indent="0">
              <a:buNone/>
            </a:pPr>
            <a:r>
              <a:rPr lang="en-US" sz="1800" dirty="0"/>
              <a:t>We acknowledge that there is often an overlap of needs and the team meet regularly to discuss children </a:t>
            </a:r>
            <a:r>
              <a:rPr lang="en-US" sz="1800"/>
              <a:t>who need extra support.  Some of these children will be on the SEND register but others may not be.</a:t>
            </a:r>
          </a:p>
          <a:p>
            <a:pPr marL="0" indent="0">
              <a:buNone/>
            </a:pPr>
            <a:r>
              <a:rPr lang="en-US" sz="1800" dirty="0"/>
              <a:t>We also work closely with the school safeguarding leads (</a:t>
            </a:r>
            <a:r>
              <a:rPr lang="en-US" sz="1800" dirty="0" err="1"/>
              <a:t>Mrs</a:t>
            </a:r>
            <a:r>
              <a:rPr lang="en-US" sz="1800" dirty="0"/>
              <a:t> Gurney, </a:t>
            </a:r>
            <a:r>
              <a:rPr lang="en-US" sz="1800" dirty="0" err="1"/>
              <a:t>Mr</a:t>
            </a:r>
            <a:r>
              <a:rPr lang="en-US" sz="1800" dirty="0"/>
              <a:t> Blakely, </a:t>
            </a:r>
            <a:r>
              <a:rPr lang="en-US" sz="1800" dirty="0" err="1"/>
              <a:t>Mrs</a:t>
            </a:r>
            <a:r>
              <a:rPr lang="en-US" sz="1800" dirty="0"/>
              <a:t> Smith, </a:t>
            </a:r>
            <a:r>
              <a:rPr lang="en-US" sz="1800" dirty="0" err="1"/>
              <a:t>Mrs</a:t>
            </a:r>
            <a:r>
              <a:rPr lang="en-US" sz="1800" dirty="0"/>
              <a:t> Benham and </a:t>
            </a:r>
            <a:r>
              <a:rPr lang="en-US" sz="1800" dirty="0" err="1"/>
              <a:t>Mrs</a:t>
            </a:r>
            <a:r>
              <a:rPr lang="en-US" sz="1800" dirty="0"/>
              <a:t> Goff).  </a:t>
            </a:r>
          </a:p>
        </p:txBody>
      </p:sp>
      <p:pic>
        <p:nvPicPr>
          <p:cNvPr id="6" name="Content Placeholder 8" descr="A circular logo with different symbols&#10;&#10;AI-generated content may be incorrect.">
            <a:extLst>
              <a:ext uri="{FF2B5EF4-FFF2-40B4-BE49-F238E27FC236}">
                <a16:creationId xmlns:a16="http://schemas.microsoft.com/office/drawing/2014/main" id="{D5D810A4-AB9A-AE35-6ECB-1C74F93739EA}"/>
              </a:ext>
            </a:extLst>
          </p:cNvPr>
          <p:cNvPicPr>
            <a:picLocks noChangeAspect="1"/>
          </p:cNvPicPr>
          <p:nvPr/>
        </p:nvPicPr>
        <p:blipFill>
          <a:blip r:embed="rId2"/>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1151464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8E41-2A23-231D-6BBA-EC819CD472CD}"/>
              </a:ext>
            </a:extLst>
          </p:cNvPr>
          <p:cNvSpPr>
            <a:spLocks noGrp="1"/>
          </p:cNvSpPr>
          <p:nvPr>
            <p:ph type="title"/>
          </p:nvPr>
        </p:nvSpPr>
        <p:spPr>
          <a:xfrm>
            <a:off x="838200" y="365125"/>
            <a:ext cx="6481483"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ADE48FBC-EE07-8998-7C3D-BE92E273E307}"/>
              </a:ext>
            </a:extLst>
          </p:cNvPr>
          <p:cNvSpPr>
            <a:spLocks noGrp="1"/>
          </p:cNvSpPr>
          <p:nvPr>
            <p:ph idx="1"/>
          </p:nvPr>
        </p:nvSpPr>
        <p:spPr>
          <a:xfrm>
            <a:off x="838200" y="1881654"/>
            <a:ext cx="10515600" cy="922339"/>
          </a:xfrm>
        </p:spPr>
        <p:txBody>
          <a:bodyPr vert="horz" lIns="91440" tIns="45720" rIns="91440" bIns="45720" rtlCol="0" anchor="t">
            <a:normAutofit/>
          </a:bodyPr>
          <a:lstStyle/>
          <a:p>
            <a:pPr marL="0" indent="0">
              <a:buNone/>
            </a:pPr>
            <a:r>
              <a:rPr lang="en-US" sz="3300"/>
              <a:t>Nurture, emotional and social development</a:t>
            </a:r>
          </a:p>
          <a:p>
            <a:pPr marL="0" indent="0">
              <a:buNone/>
            </a:pPr>
            <a:r>
              <a:rPr lang="en-US" sz="1800" b="1"/>
              <a:t>Examples of Provision</a:t>
            </a:r>
          </a:p>
        </p:txBody>
      </p:sp>
      <p:pic>
        <p:nvPicPr>
          <p:cNvPr id="6" name="Content Placeholder 8" descr="A circular logo with different symbols&#10;&#10;AI-generated content may be incorrect.">
            <a:extLst>
              <a:ext uri="{FF2B5EF4-FFF2-40B4-BE49-F238E27FC236}">
                <a16:creationId xmlns:a16="http://schemas.microsoft.com/office/drawing/2014/main" id="{D33BF949-9CDA-F886-1EDA-68257732825C}"/>
              </a:ext>
            </a:extLst>
          </p:cNvPr>
          <p:cNvPicPr>
            <a:picLocks noChangeAspect="1"/>
          </p:cNvPicPr>
          <p:nvPr/>
        </p:nvPicPr>
        <p:blipFill>
          <a:blip r:embed="rId2"/>
          <a:stretch>
            <a:fillRect/>
          </a:stretch>
        </p:blipFill>
        <p:spPr>
          <a:xfrm>
            <a:off x="9829800" y="193917"/>
            <a:ext cx="1676400" cy="1695450"/>
          </a:xfrm>
          <a:prstGeom prst="rect">
            <a:avLst/>
          </a:prstGeom>
        </p:spPr>
      </p:pic>
      <p:sp>
        <p:nvSpPr>
          <p:cNvPr id="7" name="TextBox 6">
            <a:extLst>
              <a:ext uri="{FF2B5EF4-FFF2-40B4-BE49-F238E27FC236}">
                <a16:creationId xmlns:a16="http://schemas.microsoft.com/office/drawing/2014/main" id="{F2350B79-0B62-D5C4-0A03-F8FCE558682B}"/>
              </a:ext>
            </a:extLst>
          </p:cNvPr>
          <p:cNvSpPr txBox="1"/>
          <p:nvPr/>
        </p:nvSpPr>
        <p:spPr>
          <a:xfrm>
            <a:off x="966085" y="2812029"/>
            <a:ext cx="705462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Peer mediators</a:t>
            </a:r>
          </a:p>
          <a:p>
            <a:pPr marL="285750" indent="-285750">
              <a:buFont typeface="Arial"/>
              <a:buChar char="•"/>
            </a:pPr>
            <a:r>
              <a:rPr lang="en-US" dirty="0"/>
              <a:t>Playground pals</a:t>
            </a:r>
          </a:p>
          <a:p>
            <a:pPr marL="285750" indent="-285750">
              <a:buFont typeface="Arial"/>
              <a:buChar char="•"/>
            </a:pPr>
            <a:r>
              <a:rPr lang="en-US" dirty="0"/>
              <a:t>Soft start in Cherry area (KS1)</a:t>
            </a:r>
          </a:p>
          <a:p>
            <a:pPr marL="285750" indent="-285750">
              <a:buFont typeface="Arial"/>
              <a:buChar char="•"/>
            </a:pPr>
            <a:r>
              <a:rPr lang="en-US" dirty="0"/>
              <a:t>Soft start on Rise and Shine Bus (KS2)</a:t>
            </a:r>
          </a:p>
          <a:p>
            <a:pPr marL="285750" indent="-285750">
              <a:buFont typeface="Arial"/>
              <a:buChar char="•"/>
            </a:pPr>
            <a:r>
              <a:rPr lang="en-US" dirty="0"/>
              <a:t>Social skills / nurture groups led by the nurture assistant.</a:t>
            </a:r>
          </a:p>
          <a:p>
            <a:pPr marL="285750" indent="-285750">
              <a:buFont typeface="Arial"/>
              <a:buChar char="•"/>
            </a:pPr>
            <a:r>
              <a:rPr lang="en-US" dirty="0"/>
              <a:t>20/20/20 lunches</a:t>
            </a:r>
          </a:p>
          <a:p>
            <a:pPr marL="285750" indent="-285750">
              <a:buFont typeface="Arial"/>
              <a:buChar char="•"/>
            </a:pPr>
            <a:r>
              <a:rPr lang="en-US" dirty="0"/>
              <a:t>Wobble boxes in classrooms</a:t>
            </a:r>
          </a:p>
          <a:p>
            <a:pPr marL="285750" indent="-285750">
              <a:buFont typeface="Arial"/>
              <a:buChar char="•"/>
            </a:pPr>
            <a:r>
              <a:rPr lang="en-US" dirty="0"/>
              <a:t>PSHE programme</a:t>
            </a:r>
          </a:p>
          <a:p>
            <a:pPr marL="285750" indent="-285750">
              <a:buFont typeface="Arial"/>
              <a:buChar char="•"/>
            </a:pPr>
            <a:r>
              <a:rPr lang="en-US" dirty="0"/>
              <a:t>Circle Time</a:t>
            </a:r>
          </a:p>
          <a:p>
            <a:pPr marL="285750" indent="-285750">
              <a:buFont typeface="Arial"/>
              <a:buChar char="•"/>
            </a:pPr>
            <a:r>
              <a:rPr lang="en-US" dirty="0"/>
              <a:t>Lunchtime Nurture Bus</a:t>
            </a:r>
          </a:p>
        </p:txBody>
      </p:sp>
      <p:pic>
        <p:nvPicPr>
          <p:cNvPr id="8" name="Picture 7">
            <a:extLst>
              <a:ext uri="{FF2B5EF4-FFF2-40B4-BE49-F238E27FC236}">
                <a16:creationId xmlns:a16="http://schemas.microsoft.com/office/drawing/2014/main" id="{33509524-A1AE-F390-E121-6E4508E6AE1D}"/>
              </a:ext>
            </a:extLst>
          </p:cNvPr>
          <p:cNvPicPr>
            <a:picLocks noChangeAspect="1"/>
          </p:cNvPicPr>
          <p:nvPr/>
        </p:nvPicPr>
        <p:blipFill>
          <a:blip r:embed="rId3"/>
          <a:stretch>
            <a:fillRect/>
          </a:stretch>
        </p:blipFill>
        <p:spPr>
          <a:xfrm>
            <a:off x="8030696" y="2795307"/>
            <a:ext cx="2876550" cy="2724150"/>
          </a:xfrm>
          <a:prstGeom prst="rect">
            <a:avLst/>
          </a:prstGeom>
        </p:spPr>
      </p:pic>
    </p:spTree>
    <p:extLst>
      <p:ext uri="{BB962C8B-B14F-4D97-AF65-F5344CB8AC3E}">
        <p14:creationId xmlns:p14="http://schemas.microsoft.com/office/powerpoint/2010/main" val="1560733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5B72B-45CF-2E59-FFAB-3E11CC2C9CFA}"/>
              </a:ext>
            </a:extLst>
          </p:cNvPr>
          <p:cNvSpPr>
            <a:spLocks noGrp="1"/>
          </p:cNvSpPr>
          <p:nvPr>
            <p:ph type="title"/>
          </p:nvPr>
        </p:nvSpPr>
        <p:spPr>
          <a:xfrm>
            <a:off x="838200" y="365125"/>
            <a:ext cx="6358218"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637B1416-558A-8435-D802-86E83D183A8F}"/>
              </a:ext>
            </a:extLst>
          </p:cNvPr>
          <p:cNvSpPr>
            <a:spLocks noGrp="1"/>
          </p:cNvSpPr>
          <p:nvPr>
            <p:ph idx="1"/>
          </p:nvPr>
        </p:nvSpPr>
        <p:spPr/>
        <p:txBody>
          <a:bodyPr vert="horz" lIns="91440" tIns="45720" rIns="91440" bIns="45720" rtlCol="0" anchor="t">
            <a:normAutofit/>
          </a:bodyPr>
          <a:lstStyle/>
          <a:p>
            <a:pPr marL="0" indent="0">
              <a:buNone/>
            </a:pPr>
            <a:r>
              <a:rPr lang="en-US" sz="3600" dirty="0"/>
              <a:t>Staff Training</a:t>
            </a:r>
          </a:p>
          <a:p>
            <a:r>
              <a:rPr lang="en-US" sz="1800" dirty="0">
                <a:highlight>
                  <a:srgbClr val="FFFFFF"/>
                </a:highlight>
              </a:rPr>
              <a:t>Our SENDCO has regular training through Wokingham’s school SENDCO network, and this is tailored to trends across the Wokingham borough as well as feedback from SENDCOs.  </a:t>
            </a:r>
            <a:endParaRPr lang="en-US" sz="1800" dirty="0">
              <a:highlight>
                <a:srgbClr val="C6C6C6"/>
              </a:highlight>
            </a:endParaRPr>
          </a:p>
          <a:p>
            <a:r>
              <a:rPr lang="en-US" sz="1800" dirty="0">
                <a:highlight>
                  <a:srgbClr val="FFFFFF"/>
                </a:highlight>
              </a:rPr>
              <a:t>Our staff have access to training from the Wokingham schools hub and the Educational Psychology Service.  Furthermore, training is provided by Wokingham’s specialist settings as part of their outreach programmes.  Lat year, all of our staff received training from 'The Grove' which is Wokingham's specialist speech and language resource.</a:t>
            </a:r>
            <a:endParaRPr lang="en-US" sz="1800" dirty="0">
              <a:highlight>
                <a:srgbClr val="C6C6C6"/>
              </a:highlight>
            </a:endParaRPr>
          </a:p>
          <a:p>
            <a:r>
              <a:rPr lang="en-US" sz="1800" dirty="0">
                <a:highlight>
                  <a:srgbClr val="FFFFFF"/>
                </a:highlight>
              </a:rPr>
              <a:t>Our staff have a variety of experience in working with children with SEND and training for teachers and teaching assistants is provided dependent upon current needs and the school’s focus.  Last year, we were part of the PINS (Partnership for Inclusion of Neurodiversity in schools) project which focused on building staff knowledge, improving skills, and creating supportive school environments.</a:t>
            </a:r>
            <a:r>
              <a:rPr lang="en-GB" sz="1800" dirty="0">
                <a:highlight>
                  <a:srgbClr val="FFFFFF"/>
                </a:highlight>
              </a:rPr>
              <a:t> </a:t>
            </a:r>
            <a:endParaRPr lang="en-US" sz="1800">
              <a:highlight>
                <a:srgbClr val="C6C6C6"/>
              </a:highlight>
            </a:endParaRPr>
          </a:p>
          <a:p>
            <a:pPr marL="0" indent="0">
              <a:buNone/>
            </a:pPr>
            <a:endParaRPr lang="en-US" sz="3600" dirty="0"/>
          </a:p>
        </p:txBody>
      </p:sp>
      <p:pic>
        <p:nvPicPr>
          <p:cNvPr id="6" name="Content Placeholder 8" descr="A circular logo with different symbols&#10;&#10;AI-generated content may be incorrect.">
            <a:extLst>
              <a:ext uri="{FF2B5EF4-FFF2-40B4-BE49-F238E27FC236}">
                <a16:creationId xmlns:a16="http://schemas.microsoft.com/office/drawing/2014/main" id="{85F3BEB2-4452-FFCD-013E-A1123F9E07D8}"/>
              </a:ext>
            </a:extLst>
          </p:cNvPr>
          <p:cNvPicPr>
            <a:picLocks noChangeAspect="1"/>
          </p:cNvPicPr>
          <p:nvPr/>
        </p:nvPicPr>
        <p:blipFill>
          <a:blip r:embed="rId2"/>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1703694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7789F-3082-945B-BF58-F68C5872A734}"/>
              </a:ext>
            </a:extLst>
          </p:cNvPr>
          <p:cNvSpPr>
            <a:spLocks noGrp="1"/>
          </p:cNvSpPr>
          <p:nvPr>
            <p:ph type="title"/>
          </p:nvPr>
        </p:nvSpPr>
        <p:spPr>
          <a:xfrm>
            <a:off x="838200" y="365125"/>
            <a:ext cx="6178924"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39BA3575-9C84-7114-DD08-D774E93AB46A}"/>
              </a:ext>
            </a:extLst>
          </p:cNvPr>
          <p:cNvSpPr>
            <a:spLocks noGrp="1"/>
          </p:cNvSpPr>
          <p:nvPr>
            <p:ph idx="1"/>
          </p:nvPr>
        </p:nvSpPr>
        <p:spPr>
          <a:xfrm>
            <a:off x="838200" y="1892859"/>
            <a:ext cx="10515600" cy="4351339"/>
          </a:xfrm>
        </p:spPr>
        <p:txBody>
          <a:bodyPr vert="horz" lIns="91440" tIns="45720" rIns="91440" bIns="45720" rtlCol="0" anchor="t">
            <a:normAutofit lnSpcReduction="10000"/>
          </a:bodyPr>
          <a:lstStyle/>
          <a:p>
            <a:pPr marL="0" indent="0">
              <a:buNone/>
            </a:pPr>
            <a:r>
              <a:rPr lang="en-US" sz="3600" dirty="0"/>
              <a:t>Evaluating the effectiveness of our provision</a:t>
            </a:r>
          </a:p>
          <a:p>
            <a:pPr marL="0" indent="0" algn="ctr">
              <a:buNone/>
            </a:pPr>
            <a:endParaRPr lang="en-US" sz="3600" dirty="0"/>
          </a:p>
          <a:p>
            <a:endParaRPr lang="en-US" sz="1800" dirty="0">
              <a:highlight>
                <a:srgbClr val="FFFFFF"/>
              </a:highlight>
            </a:endParaRPr>
          </a:p>
          <a:p>
            <a:endParaRPr lang="en-US" sz="1800" dirty="0">
              <a:highlight>
                <a:srgbClr val="FFFFFF"/>
              </a:highlight>
            </a:endParaRPr>
          </a:p>
          <a:p>
            <a:r>
              <a:rPr lang="en-US" sz="1800" dirty="0">
                <a:highlight>
                  <a:srgbClr val="FFFFFF"/>
                </a:highlight>
              </a:rPr>
              <a:t>Most children and young people who have SEND respond to quality first teaching.  Through staff training, the SENDCO can share with staff up to date, evidence-based strategies and reasonable adjustments that will be effective in supporting all children, including those with SEND, at a whole class level.  </a:t>
            </a:r>
            <a:endParaRPr lang="en-US"/>
          </a:p>
          <a:p>
            <a:r>
              <a:rPr lang="en-US" sz="1800" dirty="0">
                <a:highlight>
                  <a:srgbClr val="FFFFFF"/>
                </a:highlight>
              </a:rPr>
              <a:t>The graduated approach and the IEP process allow us to regularly review the progress of each child to ensure that where provision is not effective, we can make changes as appropriate.  When appropriate, we may reach out to support services available through the local authority (see next page).  </a:t>
            </a:r>
          </a:p>
          <a:p>
            <a:r>
              <a:rPr lang="en-US" sz="1800" dirty="0">
                <a:highlight>
                  <a:srgbClr val="FFFFFF"/>
                </a:highlight>
              </a:rPr>
              <a:t>Targeted support interventions are evidence based and progress tracking allows us to verify that the interventions are effective.</a:t>
            </a:r>
          </a:p>
          <a:p>
            <a:endParaRPr lang="en-US" sz="1800" dirty="0">
              <a:highlight>
                <a:srgbClr val="FFFFFF"/>
              </a:highlight>
            </a:endParaRPr>
          </a:p>
          <a:p>
            <a:pPr marL="0" indent="0">
              <a:buNone/>
            </a:pPr>
            <a:endParaRPr lang="en-US" sz="1800" dirty="0"/>
          </a:p>
        </p:txBody>
      </p:sp>
      <p:pic>
        <p:nvPicPr>
          <p:cNvPr id="6" name="Content Placeholder 8" descr="A circular logo with different symbols&#10;&#10;AI-generated content may be incorrect.">
            <a:extLst>
              <a:ext uri="{FF2B5EF4-FFF2-40B4-BE49-F238E27FC236}">
                <a16:creationId xmlns:a16="http://schemas.microsoft.com/office/drawing/2014/main" id="{7BE13FBB-FF92-54D7-EA14-7A5A7EF07C2D}"/>
              </a:ext>
            </a:extLst>
          </p:cNvPr>
          <p:cNvPicPr>
            <a:picLocks noChangeAspect="1"/>
          </p:cNvPicPr>
          <p:nvPr/>
        </p:nvPicPr>
        <p:blipFill>
          <a:blip r:embed="rId2"/>
          <a:stretch>
            <a:fillRect/>
          </a:stretch>
        </p:blipFill>
        <p:spPr>
          <a:xfrm>
            <a:off x="9829800" y="193917"/>
            <a:ext cx="1676400" cy="1695450"/>
          </a:xfrm>
          <a:prstGeom prst="rect">
            <a:avLst/>
          </a:prstGeom>
        </p:spPr>
      </p:pic>
      <p:pic>
        <p:nvPicPr>
          <p:cNvPr id="4" name="Picture 3">
            <a:extLst>
              <a:ext uri="{FF2B5EF4-FFF2-40B4-BE49-F238E27FC236}">
                <a16:creationId xmlns:a16="http://schemas.microsoft.com/office/drawing/2014/main" id="{8BAA6B5F-0073-74C9-C8D0-025F1EFB2437}"/>
              </a:ext>
            </a:extLst>
          </p:cNvPr>
          <p:cNvPicPr>
            <a:picLocks noChangeAspect="1"/>
          </p:cNvPicPr>
          <p:nvPr/>
        </p:nvPicPr>
        <p:blipFill>
          <a:blip r:embed="rId3"/>
          <a:stretch>
            <a:fillRect/>
          </a:stretch>
        </p:blipFill>
        <p:spPr>
          <a:xfrm>
            <a:off x="4972050" y="2399740"/>
            <a:ext cx="2628900" cy="1162050"/>
          </a:xfrm>
          <a:prstGeom prst="rect">
            <a:avLst/>
          </a:prstGeom>
        </p:spPr>
      </p:pic>
    </p:spTree>
    <p:extLst>
      <p:ext uri="{BB962C8B-B14F-4D97-AF65-F5344CB8AC3E}">
        <p14:creationId xmlns:p14="http://schemas.microsoft.com/office/powerpoint/2010/main" val="2361331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E002-9D92-04A2-28E0-450EFB5FF42F}"/>
              </a:ext>
            </a:extLst>
          </p:cNvPr>
          <p:cNvSpPr>
            <a:spLocks noGrp="1"/>
          </p:cNvSpPr>
          <p:nvPr>
            <p:ph type="title"/>
          </p:nvPr>
        </p:nvSpPr>
        <p:spPr>
          <a:xfrm>
            <a:off x="838200" y="365125"/>
            <a:ext cx="6268571" cy="1347974"/>
          </a:xfrm>
        </p:spPr>
        <p:txBody>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C9697085-7A95-ADD2-0E4D-1318950229D3}"/>
              </a:ext>
            </a:extLst>
          </p:cNvPr>
          <p:cNvSpPr>
            <a:spLocks noGrp="1"/>
          </p:cNvSpPr>
          <p:nvPr>
            <p:ph idx="1"/>
          </p:nvPr>
        </p:nvSpPr>
        <p:spPr>
          <a:xfrm>
            <a:off x="838200" y="1433419"/>
            <a:ext cx="10515600" cy="5236602"/>
          </a:xfrm>
        </p:spPr>
        <p:txBody>
          <a:bodyPr vert="horz" lIns="91440" tIns="45720" rIns="91440" bIns="45720" rtlCol="0" anchor="t">
            <a:normAutofit fontScale="92500" lnSpcReduction="10000"/>
          </a:bodyPr>
          <a:lstStyle/>
          <a:p>
            <a:pPr marL="0" indent="0">
              <a:buNone/>
            </a:pPr>
            <a:r>
              <a:rPr lang="en-US" dirty="0"/>
              <a:t>Working with outside agencies</a:t>
            </a:r>
          </a:p>
          <a:p>
            <a:pPr marL="0" indent="0">
              <a:buNone/>
            </a:pPr>
            <a:r>
              <a:rPr lang="en-US" sz="1800" dirty="0"/>
              <a:t>The SENDCO may make a referral to one of the following outside agencies if school feel that they need more expert advice on the best way to support a child, or where evidence is needed to support an EHCP referral:</a:t>
            </a:r>
          </a:p>
          <a:p>
            <a:r>
              <a:rPr lang="en-US" sz="1800" dirty="0"/>
              <a:t>Educational Psychology Service</a:t>
            </a:r>
          </a:p>
          <a:p>
            <a:r>
              <a:rPr lang="en-US" sz="1800" dirty="0"/>
              <a:t>School Nursing Team</a:t>
            </a:r>
          </a:p>
          <a:p>
            <a:r>
              <a:rPr lang="en-US" sz="1800" dirty="0"/>
              <a:t>Foundry College (Behaviour Support)</a:t>
            </a:r>
          </a:p>
          <a:p>
            <a:r>
              <a:rPr lang="en-US" sz="1800" dirty="0"/>
              <a:t>Speech and Language Therapy Service</a:t>
            </a:r>
          </a:p>
          <a:p>
            <a:r>
              <a:rPr lang="en-US" sz="1800" dirty="0"/>
              <a:t>Hearing Impairment Service</a:t>
            </a:r>
          </a:p>
          <a:p>
            <a:r>
              <a:rPr lang="en-US" sz="1800" dirty="0"/>
              <a:t>Vision Impairment Service</a:t>
            </a:r>
          </a:p>
          <a:p>
            <a:r>
              <a:rPr lang="en-US" sz="1800" dirty="0"/>
              <a:t>Occupational Health Team</a:t>
            </a:r>
          </a:p>
          <a:p>
            <a:r>
              <a:rPr lang="en-US" sz="1800" dirty="0"/>
              <a:t>The Grove (Speech and Language Outreach)</a:t>
            </a:r>
          </a:p>
          <a:p>
            <a:r>
              <a:rPr lang="en-US" sz="1800" dirty="0"/>
              <a:t>Addington Outreach (severe and complex needs)</a:t>
            </a:r>
          </a:p>
          <a:p>
            <a:pPr marL="0" indent="0">
              <a:buNone/>
            </a:pPr>
            <a:r>
              <a:rPr lang="en-US" sz="1800" dirty="0"/>
              <a:t>Please note that the above are examples and not a definitive list.  </a:t>
            </a:r>
          </a:p>
          <a:p>
            <a:pPr marL="0" indent="0">
              <a:buNone/>
            </a:pPr>
            <a:r>
              <a:rPr lang="en-US" sz="1800" dirty="0"/>
              <a:t>The SENDCO can also signpost parents to support services that are available to them .</a:t>
            </a:r>
          </a:p>
          <a:p>
            <a:pPr marL="0" indent="0">
              <a:buNone/>
            </a:pPr>
            <a:r>
              <a:rPr lang="en-US" sz="1800" dirty="0"/>
              <a:t>For any issues involving social care, the SENDCO will liase with the safeguarding leads.  </a:t>
            </a:r>
          </a:p>
          <a:p>
            <a:endParaRPr lang="en-US" sz="1800" dirty="0"/>
          </a:p>
        </p:txBody>
      </p:sp>
      <p:pic>
        <p:nvPicPr>
          <p:cNvPr id="6" name="Content Placeholder 8" descr="A circular logo with different symbols&#10;&#10;AI-generated content may be incorrect.">
            <a:extLst>
              <a:ext uri="{FF2B5EF4-FFF2-40B4-BE49-F238E27FC236}">
                <a16:creationId xmlns:a16="http://schemas.microsoft.com/office/drawing/2014/main" id="{9738999C-14F9-93FB-4473-97C4A558E4B8}"/>
              </a:ext>
            </a:extLst>
          </p:cNvPr>
          <p:cNvPicPr>
            <a:picLocks noChangeAspect="1"/>
          </p:cNvPicPr>
          <p:nvPr/>
        </p:nvPicPr>
        <p:blipFill>
          <a:blip r:embed="rId2"/>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3102762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734B3-748B-48C6-F560-5EF311AFCD57}"/>
              </a:ext>
            </a:extLst>
          </p:cNvPr>
          <p:cNvSpPr>
            <a:spLocks noGrp="1"/>
          </p:cNvSpPr>
          <p:nvPr>
            <p:ph type="title"/>
          </p:nvPr>
        </p:nvSpPr>
        <p:spPr>
          <a:xfrm>
            <a:off x="838200" y="365125"/>
            <a:ext cx="8857129" cy="1045416"/>
          </a:xfrm>
        </p:spPr>
        <p:txBody>
          <a:bodyPr>
            <a:normAutofit/>
          </a:bodyPr>
          <a:lstStyle/>
          <a:p>
            <a:pPr algn="ctr"/>
            <a:r>
              <a:rPr lang="en-US"/>
              <a:t>SEND Information Report  2026-2027</a:t>
            </a:r>
            <a:endParaRPr lang="en-US" dirty="0"/>
          </a:p>
          <a:p>
            <a:endParaRPr lang="en-US" dirty="0"/>
          </a:p>
        </p:txBody>
      </p:sp>
      <p:sp>
        <p:nvSpPr>
          <p:cNvPr id="3" name="Content Placeholder 2">
            <a:extLst>
              <a:ext uri="{FF2B5EF4-FFF2-40B4-BE49-F238E27FC236}">
                <a16:creationId xmlns:a16="http://schemas.microsoft.com/office/drawing/2014/main" id="{985AA494-4BCD-6152-A4A4-8AB95A0152B7}"/>
              </a:ext>
            </a:extLst>
          </p:cNvPr>
          <p:cNvSpPr>
            <a:spLocks noGrp="1"/>
          </p:cNvSpPr>
          <p:nvPr>
            <p:ph idx="1"/>
          </p:nvPr>
        </p:nvSpPr>
        <p:spPr>
          <a:xfrm>
            <a:off x="838200" y="884331"/>
            <a:ext cx="10515600" cy="5976189"/>
          </a:xfrm>
        </p:spPr>
        <p:txBody>
          <a:bodyPr vert="horz" lIns="91440" tIns="45720" rIns="91440" bIns="45720" rtlCol="0" anchor="t">
            <a:normAutofit lnSpcReduction="10000"/>
          </a:bodyPr>
          <a:lstStyle/>
          <a:p>
            <a:pPr marL="0" indent="0" algn="ctr">
              <a:buNone/>
            </a:pPr>
            <a:r>
              <a:rPr lang="en-US"/>
              <a:t>Useful links for parents</a:t>
            </a:r>
          </a:p>
          <a:p>
            <a:pPr marL="0" indent="0">
              <a:buNone/>
            </a:pPr>
            <a:r>
              <a:rPr lang="en-US" sz="1800" b="1"/>
              <a:t>Wokingham's Local Offer</a:t>
            </a:r>
          </a:p>
          <a:p>
            <a:pPr marL="0" indent="0">
              <a:buNone/>
            </a:pPr>
            <a:r>
              <a:rPr lang="en-US" sz="1800" dirty="0">
                <a:ea typeface="+mn-lt"/>
                <a:cs typeface="+mn-lt"/>
                <a:hlinkClick r:id="rId2"/>
              </a:rPr>
              <a:t>https://www.wokingham.gov.uk/children-families-and-young-people/send-local-offer</a:t>
            </a:r>
            <a:endParaRPr lang="en-US">
              <a:ea typeface="+mn-lt"/>
              <a:cs typeface="+mn-lt"/>
            </a:endParaRPr>
          </a:p>
          <a:p>
            <a:pPr marL="0" indent="0">
              <a:buNone/>
            </a:pPr>
            <a:r>
              <a:rPr lang="en-US" sz="1800" b="1" dirty="0"/>
              <a:t>Wokingham Ordinarily Available </a:t>
            </a:r>
            <a:r>
              <a:rPr lang="en-US" sz="1800" b="1"/>
              <a:t>provision</a:t>
            </a:r>
            <a:endParaRPr lang="en-US" sz="1800" b="1" dirty="0"/>
          </a:p>
          <a:p>
            <a:pPr marL="0" indent="0">
              <a:buNone/>
            </a:pPr>
            <a:r>
              <a:rPr lang="en-US" sz="1800" dirty="0">
                <a:ea typeface="+mn-lt"/>
                <a:cs typeface="+mn-lt"/>
                <a:hlinkClick r:id="rId3"/>
              </a:rPr>
              <a:t>https://www.wokingham.gov.uk/children-families-and-young-people/send-local-offer/help-learning/ordinarily-available-provision</a:t>
            </a:r>
            <a:endParaRPr lang="en-US">
              <a:ea typeface="+mn-lt"/>
              <a:cs typeface="+mn-lt"/>
            </a:endParaRPr>
          </a:p>
          <a:p>
            <a:pPr marL="0" indent="0">
              <a:buNone/>
            </a:pPr>
            <a:r>
              <a:rPr lang="en-US" sz="1800" b="1"/>
              <a:t>SENDIASS</a:t>
            </a:r>
            <a:r>
              <a:rPr lang="en-US" sz="1800"/>
              <a:t> is Wokingham's impartial parent support advisory team.</a:t>
            </a:r>
          </a:p>
          <a:p>
            <a:pPr marL="0" indent="0">
              <a:buNone/>
            </a:pPr>
            <a:r>
              <a:rPr lang="en-US" sz="1800" dirty="0">
                <a:ea typeface="+mn-lt"/>
                <a:cs typeface="+mn-lt"/>
                <a:hlinkClick r:id="rId4"/>
              </a:rPr>
              <a:t>https://www.sendiasswokingham.org.uk/</a:t>
            </a:r>
            <a:endParaRPr lang="en-US">
              <a:ea typeface="+mn-lt"/>
              <a:cs typeface="+mn-lt"/>
            </a:endParaRPr>
          </a:p>
          <a:p>
            <a:pPr marL="0" indent="0">
              <a:buNone/>
            </a:pPr>
            <a:r>
              <a:rPr lang="en-US" sz="1800" b="1" dirty="0">
                <a:ea typeface="+mn-lt"/>
                <a:cs typeface="+mn-lt"/>
              </a:rPr>
              <a:t>ASSIST</a:t>
            </a:r>
            <a:r>
              <a:rPr lang="en-US" sz="1800" dirty="0">
                <a:ea typeface="+mn-lt"/>
                <a:cs typeface="+mn-lt"/>
              </a:rPr>
              <a:t> (Autism </a:t>
            </a:r>
            <a:r>
              <a:rPr lang="en-US" sz="1800">
                <a:ea typeface="+mn-lt"/>
                <a:cs typeface="+mn-lt"/>
              </a:rPr>
              <a:t>Spectrum Service for Information Support and Training)</a:t>
            </a:r>
            <a:endParaRPr lang="en-US" sz="1800" dirty="0">
              <a:ea typeface="+mn-lt"/>
              <a:cs typeface="+mn-lt"/>
            </a:endParaRPr>
          </a:p>
          <a:p>
            <a:pPr marL="0" indent="0">
              <a:buNone/>
            </a:pPr>
            <a:r>
              <a:rPr lang="en-US" sz="1800" dirty="0">
                <a:ea typeface="+mn-lt"/>
                <a:cs typeface="+mn-lt"/>
                <a:hlinkClick r:id="rId5"/>
              </a:rPr>
              <a:t>https://directory.wokingham.gov.uk/kb5/wokingham/directory/service.page?id=GwuzKjApPI8</a:t>
            </a:r>
            <a:endParaRPr lang="en-US">
              <a:ea typeface="+mn-lt"/>
              <a:cs typeface="+mn-lt"/>
            </a:endParaRPr>
          </a:p>
          <a:p>
            <a:pPr marL="0" indent="0">
              <a:buNone/>
            </a:pPr>
            <a:r>
              <a:rPr lang="en-US" sz="1800" b="1"/>
              <a:t>Parenting Special Children</a:t>
            </a:r>
          </a:p>
          <a:p>
            <a:pPr marL="0" indent="0">
              <a:buNone/>
            </a:pPr>
            <a:r>
              <a:rPr lang="en-US" sz="1800" dirty="0">
                <a:ea typeface="+mn-lt"/>
                <a:cs typeface="+mn-lt"/>
                <a:hlinkClick r:id="rId6"/>
              </a:rPr>
              <a:t>https://parentingspecialchildren.co.uk/</a:t>
            </a:r>
            <a:endParaRPr lang="en-US">
              <a:ea typeface="+mn-lt"/>
              <a:cs typeface="+mn-lt"/>
            </a:endParaRPr>
          </a:p>
          <a:p>
            <a:pPr marL="0" indent="0">
              <a:buNone/>
            </a:pPr>
            <a:r>
              <a:rPr lang="en-US" sz="1800" b="1" dirty="0"/>
              <a:t>FIRST</a:t>
            </a:r>
            <a:r>
              <a:rPr lang="en-US" sz="1800" dirty="0"/>
              <a:t> (Family Interventio</a:t>
            </a:r>
            <a:r>
              <a:rPr lang="en-US" sz="1800"/>
              <a:t>n Resources and Support Team)</a:t>
            </a:r>
          </a:p>
          <a:p>
            <a:pPr marL="0" indent="0">
              <a:buNone/>
            </a:pPr>
            <a:r>
              <a:rPr lang="en-US" sz="1800" dirty="0">
                <a:ea typeface="+mn-lt"/>
                <a:cs typeface="+mn-lt"/>
                <a:hlinkClick r:id="rId7"/>
              </a:rPr>
              <a:t>https://www.wokingham.gov.uk/children-families-and-young-people/send-local-offer/social-care-children-send/send-social-care-support-services/family-intervention-resources-and-support-team</a:t>
            </a:r>
            <a:endParaRPr lang="en-US">
              <a:ea typeface="+mn-lt"/>
              <a:cs typeface="+mn-lt"/>
            </a:endParaRPr>
          </a:p>
          <a:p>
            <a:pPr marL="0" indent="0">
              <a:buNone/>
            </a:pPr>
            <a:r>
              <a:rPr lang="en-US" sz="1800" b="1"/>
              <a:t>SEND Voices Wokingham</a:t>
            </a:r>
          </a:p>
          <a:p>
            <a:pPr marL="0" indent="0">
              <a:buNone/>
            </a:pPr>
            <a:r>
              <a:rPr lang="en-US" sz="1800" dirty="0">
                <a:ea typeface="+mn-lt"/>
                <a:cs typeface="+mn-lt"/>
              </a:rPr>
              <a:t>https://www.sendvoiceswokingham.org.uk/</a:t>
            </a:r>
            <a:endParaRPr lang="en-US" dirty="0"/>
          </a:p>
          <a:p>
            <a:pPr marL="0" indent="0">
              <a:buNone/>
            </a:pPr>
            <a:endParaRPr lang="en-US" sz="1800" dirty="0"/>
          </a:p>
          <a:p>
            <a:pPr marL="0" indent="0">
              <a:buNone/>
            </a:pPr>
            <a:endParaRPr lang="en-US" sz="1800" dirty="0"/>
          </a:p>
        </p:txBody>
      </p:sp>
      <p:pic>
        <p:nvPicPr>
          <p:cNvPr id="6" name="Content Placeholder 8" descr="A circular logo with different symbols&#10;&#10;AI-generated content may be incorrect.">
            <a:extLst>
              <a:ext uri="{FF2B5EF4-FFF2-40B4-BE49-F238E27FC236}">
                <a16:creationId xmlns:a16="http://schemas.microsoft.com/office/drawing/2014/main" id="{CEC60C19-431F-E087-7827-9A6812A636C2}"/>
              </a:ext>
            </a:extLst>
          </p:cNvPr>
          <p:cNvPicPr>
            <a:picLocks noChangeAspect="1"/>
          </p:cNvPicPr>
          <p:nvPr/>
        </p:nvPicPr>
        <p:blipFill>
          <a:blip r:embed="rId8"/>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3325008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64515-9958-51E3-3BB4-89F4CFEC6A9E}"/>
              </a:ext>
            </a:extLst>
          </p:cNvPr>
          <p:cNvSpPr>
            <a:spLocks noGrp="1"/>
          </p:cNvSpPr>
          <p:nvPr>
            <p:ph type="title"/>
          </p:nvPr>
        </p:nvSpPr>
        <p:spPr>
          <a:xfrm>
            <a:off x="838200" y="365125"/>
            <a:ext cx="5932395" cy="1347974"/>
          </a:xfrm>
        </p:spPr>
        <p:txBody>
          <a:bodyPr>
            <a:normAutofit fontScale="90000"/>
          </a:bodyPr>
          <a:lstStyle/>
          <a:p>
            <a:pPr algn="ctr"/>
            <a:r>
              <a:rPr lang="en-US"/>
              <a:t>SEND Information Report  </a:t>
            </a:r>
            <a:br>
              <a:rPr lang="en-US" dirty="0"/>
            </a:br>
            <a:r>
              <a:rPr lang="en-US"/>
              <a:t>2026-2027</a:t>
            </a:r>
            <a:endParaRPr lang="en-US" dirty="0"/>
          </a:p>
          <a:p>
            <a:endParaRPr lang="en-US" dirty="0"/>
          </a:p>
        </p:txBody>
      </p:sp>
      <p:sp>
        <p:nvSpPr>
          <p:cNvPr id="3" name="Content Placeholder 2">
            <a:extLst>
              <a:ext uri="{FF2B5EF4-FFF2-40B4-BE49-F238E27FC236}">
                <a16:creationId xmlns:a16="http://schemas.microsoft.com/office/drawing/2014/main" id="{799077D1-6786-7406-B6AC-D77A5523A507}"/>
              </a:ext>
            </a:extLst>
          </p:cNvPr>
          <p:cNvSpPr>
            <a:spLocks noGrp="1"/>
          </p:cNvSpPr>
          <p:nvPr>
            <p:ph idx="1"/>
          </p:nvPr>
        </p:nvSpPr>
        <p:spPr>
          <a:xfrm>
            <a:off x="838200" y="1892859"/>
            <a:ext cx="10515600" cy="3432457"/>
          </a:xfrm>
        </p:spPr>
        <p:txBody>
          <a:bodyPr vert="horz" lIns="91440" tIns="45720" rIns="91440" bIns="45720" rtlCol="0" anchor="t">
            <a:normAutofit/>
          </a:bodyPr>
          <a:lstStyle/>
          <a:p>
            <a:pPr marL="0" indent="0">
              <a:buNone/>
            </a:pPr>
            <a:r>
              <a:rPr lang="en-US" sz="3600" dirty="0"/>
              <a:t>Complaints </a:t>
            </a:r>
          </a:p>
          <a:p>
            <a:pPr marL="0" indent="0">
              <a:buNone/>
            </a:pPr>
            <a:r>
              <a:rPr lang="en-US" sz="2000" dirty="0">
                <a:latin typeface="Aptos"/>
                <a:ea typeface="Calibri"/>
                <a:cs typeface="Calibri"/>
              </a:rPr>
              <a:t>The school works, whenever possible, in partnership with parents to ensure a collaborative approach to meeting a child’s needs. However, if a parent or carer has a complaint regarding the SEND provision at the school, they should initially take up concerns with the class teacher, SENDCO or Deputy/Head teacher to resolve the issue before making any formal complaint.  </a:t>
            </a:r>
            <a:endParaRPr lang="en-US" sz="2000" dirty="0">
              <a:highlight>
                <a:srgbClr val="C6C6C6"/>
              </a:highlight>
              <a:latin typeface="Aptos"/>
              <a:ea typeface="Calibri"/>
              <a:cs typeface="Calibri"/>
            </a:endParaRPr>
          </a:p>
          <a:p>
            <a:pPr marL="0" indent="0">
              <a:buNone/>
            </a:pPr>
            <a:r>
              <a:rPr lang="en-US" sz="2000" dirty="0">
                <a:latin typeface="Aptos"/>
                <a:ea typeface="Calibri"/>
                <a:cs typeface="Calibri"/>
              </a:rPr>
              <a:t>The procedure for formal complaints can be found on the school's website.  </a:t>
            </a:r>
          </a:p>
          <a:p>
            <a:pPr marL="0" indent="0">
              <a:buNone/>
            </a:pPr>
            <a:r>
              <a:rPr lang="en-US" sz="2000" dirty="0">
                <a:ea typeface="+mn-lt"/>
                <a:cs typeface="+mn-lt"/>
                <a:hlinkClick r:id="rId2"/>
              </a:rPr>
              <a:t>https://www.woodleyceprimary.co.uk/policies</a:t>
            </a:r>
            <a:endParaRPr lang="en-US"/>
          </a:p>
          <a:p>
            <a:pPr marL="0" indent="0">
              <a:buNone/>
            </a:pPr>
            <a:endParaRPr lang="en-US" sz="2000" dirty="0">
              <a:ea typeface="+mn-lt"/>
              <a:cs typeface="+mn-lt"/>
            </a:endParaRPr>
          </a:p>
          <a:p>
            <a:pPr marL="0" indent="0">
              <a:buNone/>
            </a:pPr>
            <a:endParaRPr lang="en-US" sz="2000" dirty="0">
              <a:latin typeface="Aptos"/>
              <a:ea typeface="Calibri"/>
              <a:cs typeface="Calibri"/>
            </a:endParaRPr>
          </a:p>
        </p:txBody>
      </p:sp>
      <p:pic>
        <p:nvPicPr>
          <p:cNvPr id="6" name="Content Placeholder 8" descr="A circular logo with different symbols&#10;&#10;AI-generated content may be incorrect.">
            <a:extLst>
              <a:ext uri="{FF2B5EF4-FFF2-40B4-BE49-F238E27FC236}">
                <a16:creationId xmlns:a16="http://schemas.microsoft.com/office/drawing/2014/main" id="{DB2937C7-0EEE-C767-5C2C-56FE05B16271}"/>
              </a:ext>
            </a:extLst>
          </p:cNvPr>
          <p:cNvPicPr>
            <a:picLocks noChangeAspect="1"/>
          </p:cNvPicPr>
          <p:nvPr/>
        </p:nvPicPr>
        <p:blipFill>
          <a:blip r:embed="rId3"/>
          <a:stretch>
            <a:fillRect/>
          </a:stretch>
        </p:blipFill>
        <p:spPr>
          <a:xfrm>
            <a:off x="9829800" y="193917"/>
            <a:ext cx="1676400" cy="1695450"/>
          </a:xfrm>
          <a:prstGeom prst="rect">
            <a:avLst/>
          </a:prstGeom>
        </p:spPr>
      </p:pic>
    </p:spTree>
    <p:extLst>
      <p:ext uri="{BB962C8B-B14F-4D97-AF65-F5344CB8AC3E}">
        <p14:creationId xmlns:p14="http://schemas.microsoft.com/office/powerpoint/2010/main" val="25057623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9ff7dbb-1b1f-47e9-a4fa-f9ec67f11a65" xsi:nil="true"/>
    <lcf76f155ced4ddcb4097134ff3c332f xmlns="97ad4e04-7d7f-4f0d-b6f6-04acddccc56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1159A10172554D9DCB6D6727567541" ma:contentTypeVersion="19" ma:contentTypeDescription="Create a new document." ma:contentTypeScope="" ma:versionID="7264c25c9e867cbab06c5b1f489209c4">
  <xsd:schema xmlns:xsd="http://www.w3.org/2001/XMLSchema" xmlns:xs="http://www.w3.org/2001/XMLSchema" xmlns:p="http://schemas.microsoft.com/office/2006/metadata/properties" xmlns:ns2="97ad4e04-7d7f-4f0d-b6f6-04acddccc562" xmlns:ns3="79ff7dbb-1b1f-47e9-a4fa-f9ec67f11a65" targetNamespace="http://schemas.microsoft.com/office/2006/metadata/properties" ma:root="true" ma:fieldsID="740e807d6ff88a5d9fa26d4b0c0a1d50" ns2:_="" ns3:_="">
    <xsd:import namespace="97ad4e04-7d7f-4f0d-b6f6-04acddccc562"/>
    <xsd:import namespace="79ff7dbb-1b1f-47e9-a4fa-f9ec67f11a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ad4e04-7d7f-4f0d-b6f6-04acddccc56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bcf47bcb-05d5-4568-bba5-bbe5fe68e5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ff7dbb-1b1f-47e9-a4fa-f9ec67f11a65"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cef513e-d55d-48b0-b3b7-663077c9a6b5}" ma:internalName="TaxCatchAll" ma:showField="CatchAllData" ma:web="79ff7dbb-1b1f-47e9-a4fa-f9ec67f11a65">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D4B49D-F917-4298-8D51-E1907286F29B}">
  <ds:schemaRefs>
    <ds:schemaRef ds:uri="http://purl.org/dc/dcmitype/"/>
    <ds:schemaRef ds:uri="http://schemas.microsoft.com/office/infopath/2007/PartnerControls"/>
    <ds:schemaRef ds:uri="97ad4e04-7d7f-4f0d-b6f6-04acddccc562"/>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79ff7dbb-1b1f-47e9-a4fa-f9ec67f11a65"/>
    <ds:schemaRef ds:uri="http://www.w3.org/XML/1998/namespace"/>
    <ds:schemaRef ds:uri="http://purl.org/dc/terms/"/>
  </ds:schemaRefs>
</ds:datastoreItem>
</file>

<file path=customXml/itemProps2.xml><?xml version="1.0" encoding="utf-8"?>
<ds:datastoreItem xmlns:ds="http://schemas.openxmlformats.org/officeDocument/2006/customXml" ds:itemID="{F4AEC079-7AFD-4FAB-9594-C149CAC540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ad4e04-7d7f-4f0d-b6f6-04acddccc562"/>
    <ds:schemaRef ds:uri="79ff7dbb-1b1f-47e9-a4fa-f9ec67f11a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1EA545-3A42-42BA-8BDF-DF2E86D6BE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3675</Words>
  <Application>Microsoft Office PowerPoint</Application>
  <PresentationFormat>Widescreen</PresentationFormat>
  <Paragraphs>254</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Aptos</vt:lpstr>
      <vt:lpstr>Aptos Display</vt:lpstr>
      <vt:lpstr>Arial</vt:lpstr>
      <vt:lpstr>Arial,Sans-Serif</vt:lpstr>
      <vt:lpstr>Calibri</vt:lpstr>
      <vt:lpstr>Segoe UI</vt:lpstr>
      <vt:lpstr>Symbol</vt:lpstr>
      <vt:lpstr>Office Theme</vt:lpstr>
      <vt:lpstr>Woodley CofE </vt:lpstr>
      <vt:lpstr>SEND Information Report 2026-2027</vt:lpstr>
      <vt:lpstr>PowerPoint Presentation</vt:lpstr>
      <vt:lpstr>PowerPoint Presentation</vt:lpstr>
      <vt:lpstr>PowerPoint Presentation</vt:lpstr>
      <vt:lpstr>SEND Information Report   2026-2027</vt:lpstr>
      <vt:lpstr>SEND Information Report   2026-2027 </vt:lpstr>
      <vt:lpstr>SEND Information Report   2026-2027 </vt:lpstr>
      <vt:lpstr>PowerPoint Presentation</vt:lpstr>
      <vt:lpstr>SEND Information Report   2026-2027 </vt:lpstr>
      <vt:lpstr>SEND Information Report   2026-2027 </vt:lpstr>
      <vt:lpstr>SEND Information Report   2026-2027</vt:lpstr>
      <vt:lpstr>SEND Information Report   2026-2027 </vt:lpstr>
      <vt:lpstr>SEND Information Report   2026-2027 </vt:lpstr>
      <vt:lpstr>SEND Information Report   2026-2027 </vt:lpstr>
      <vt:lpstr>SEND Information Report   2026-2027 </vt:lpstr>
      <vt:lpstr> SEND Information Report   2026-2027  </vt:lpstr>
      <vt:lpstr>SEND Information Report   2026-2027</vt:lpstr>
      <vt:lpstr>SEND Information Report   2026-2027 </vt:lpstr>
      <vt:lpstr>SEND Information Report   2026-2027 </vt:lpstr>
      <vt:lpstr>SEND Information Report   2026-2027 </vt:lpstr>
      <vt:lpstr>SEND Information Report   2026-2027 </vt:lpstr>
      <vt:lpstr>SEND Information Report   2026-2027 </vt:lpstr>
      <vt:lpstr>SEND Information Report   2026-2027 </vt:lpstr>
      <vt:lpstr>SEND Information Report  2026-2027 </vt:lpstr>
      <vt:lpstr>SEND Information Report   2026-2027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Woodley CofE </dc:title>
  <dc:creator>Miranda Smith</dc:creator>
  <cp:lastModifiedBy>Miranda Smith</cp:lastModifiedBy>
  <cp:revision>1855</cp:revision>
  <dcterms:created xsi:type="dcterms:W3CDTF">2026-08-05T15:23:03Z</dcterms:created>
  <dcterms:modified xsi:type="dcterms:W3CDTF">2026-10-14T15:42:03Z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0x010100361159A10172554D9DCB6D6727567541</vt:lpwstr>
  </property>
  <property fmtid="{D5CDD505-2E9C-101B-9397-08002B2CF9AE}" pid="3" name="MediaServiceImageTags">
    <vt:lpwstr/>
  </property>
</Properties>
</file>