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115" d="100"/>
          <a:sy n="115" d="100"/>
        </p:scale>
        <p:origin x="42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7/21/2017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7/21/2017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Understanding your child’s report.</a:t>
            </a:r>
            <a:endParaRPr lang="en-GB" dirty="0"/>
          </a:p>
        </p:txBody>
      </p:sp>
      <p:sp>
        <p:nvSpPr>
          <p:cNvPr id="3" name="Subtitle 2"/>
          <p:cNvSpPr>
            <a:spLocks noGrp="1"/>
          </p:cNvSpPr>
          <p:nvPr>
            <p:ph type="subTitle" idx="1"/>
          </p:nvPr>
        </p:nvSpPr>
        <p:spPr>
          <a:xfrm>
            <a:off x="1515291" y="4049487"/>
            <a:ext cx="7758712" cy="1645920"/>
          </a:xfrm>
        </p:spPr>
        <p:txBody>
          <a:bodyPr>
            <a:normAutofit/>
          </a:bodyPr>
          <a:lstStyle/>
          <a:p>
            <a:r>
              <a:rPr lang="en-GB" sz="3600" dirty="0" smtClean="0"/>
              <a:t>Wednesday 12</a:t>
            </a:r>
            <a:r>
              <a:rPr lang="en-GB" sz="3600" baseline="30000" dirty="0" smtClean="0"/>
              <a:t>th</a:t>
            </a:r>
            <a:r>
              <a:rPr lang="en-GB" sz="3600" dirty="0" smtClean="0"/>
              <a:t> July, 2017.</a:t>
            </a:r>
          </a:p>
          <a:p>
            <a:r>
              <a:rPr lang="en-GB" sz="3600" dirty="0" smtClean="0"/>
              <a:t>Key Stages 1 and 2.</a:t>
            </a:r>
            <a:endParaRPr lang="en-GB"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25" y="3384249"/>
            <a:ext cx="2781688" cy="1646299"/>
          </a:xfrm>
          <a:prstGeom prst="rect">
            <a:avLst/>
          </a:prstGeom>
        </p:spPr>
      </p:pic>
    </p:spTree>
    <p:extLst>
      <p:ext uri="{BB962C8B-B14F-4D97-AF65-F5344CB8AC3E}">
        <p14:creationId xmlns:p14="http://schemas.microsoft.com/office/powerpoint/2010/main" val="1929788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dirty="0" smtClean="0"/>
              <a:t>Milestones</a:t>
            </a:r>
            <a:endParaRPr lang="en-GB" sz="6000" dirty="0"/>
          </a:p>
        </p:txBody>
      </p:sp>
      <p:sp>
        <p:nvSpPr>
          <p:cNvPr id="3" name="Content Placeholder 2"/>
          <p:cNvSpPr>
            <a:spLocks noGrp="1"/>
          </p:cNvSpPr>
          <p:nvPr>
            <p:ph idx="1"/>
          </p:nvPr>
        </p:nvSpPr>
        <p:spPr/>
        <p:txBody>
          <a:bodyPr/>
          <a:lstStyle/>
          <a:p>
            <a:r>
              <a:rPr lang="en-GB" b="1" dirty="0"/>
              <a:t>Reading, Writing and Maths</a:t>
            </a:r>
          </a:p>
          <a:p>
            <a:r>
              <a:rPr lang="en-GB" dirty="0"/>
              <a:t>At Woodley C of E, we use milestones to assess your children’s learning.  There are 3 milestones and it takes 2 years to cover all aspects of each milestone.  We have broken the curriculum down into smaller steps in order for us to measure attainment.  We have also determined what expected progress for a child in each year group looks like to give more information as to how children are progressing.  For example, the expected attainment for a year 1 child would be 1.3.  The expected attainment for a child in Year 2 would be 1.6.   Hence, the expected progress is 0.3 (</a:t>
            </a:r>
            <a:r>
              <a:rPr lang="en-GB" b="1" dirty="0"/>
              <a:t>good</a:t>
            </a:r>
            <a:r>
              <a:rPr lang="en-GB" dirty="0"/>
              <a:t> progress).  Children making more than 0.3 are making </a:t>
            </a:r>
            <a:r>
              <a:rPr lang="en-GB" b="1" dirty="0"/>
              <a:t>accelerated</a:t>
            </a:r>
            <a:r>
              <a:rPr lang="en-GB" dirty="0"/>
              <a:t> progress and children making less than 0.3 in a year are not making the required progress (</a:t>
            </a:r>
            <a:r>
              <a:rPr lang="en-GB" b="1" dirty="0"/>
              <a:t>Satisfactory or slow</a:t>
            </a:r>
            <a:r>
              <a:rPr lang="en-GB" dirty="0"/>
              <a:t>)</a:t>
            </a:r>
          </a:p>
          <a:p>
            <a:endParaRPr lang="en-GB" dirty="0"/>
          </a:p>
        </p:txBody>
      </p:sp>
    </p:spTree>
    <p:extLst>
      <p:ext uri="{BB962C8B-B14F-4D97-AF65-F5344CB8AC3E}">
        <p14:creationId xmlns:p14="http://schemas.microsoft.com/office/powerpoint/2010/main" val="1663467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1075" y="496389"/>
            <a:ext cx="8399416" cy="5359537"/>
          </a:xfrm>
          <a:prstGeom prst="rect">
            <a:avLst/>
          </a:prstGeom>
        </p:spPr>
      </p:pic>
    </p:spTree>
    <p:extLst>
      <p:ext uri="{BB962C8B-B14F-4D97-AF65-F5344CB8AC3E}">
        <p14:creationId xmlns:p14="http://schemas.microsoft.com/office/powerpoint/2010/main" val="3212056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022529" cy="1062446"/>
          </a:xfrm>
        </p:spPr>
        <p:txBody>
          <a:bodyPr>
            <a:normAutofit fontScale="90000"/>
          </a:bodyPr>
          <a:lstStyle/>
          <a:p>
            <a:r>
              <a:rPr lang="en-GB" dirty="0" smtClean="0"/>
              <a:t>Science and the Foundation Subjects.</a:t>
            </a:r>
            <a:br>
              <a:rPr lang="en-GB" dirty="0" smtClean="0"/>
            </a:br>
            <a:r>
              <a:rPr lang="en-GB" dirty="0" smtClean="0"/>
              <a:t>RE and PSHE.</a:t>
            </a:r>
            <a:br>
              <a:rPr lang="en-GB" dirty="0" smtClean="0"/>
            </a:br>
            <a:endParaRPr lang="en-GB" dirty="0"/>
          </a:p>
        </p:txBody>
      </p:sp>
      <p:pic>
        <p:nvPicPr>
          <p:cNvPr id="4" name="Content Placeholder 3"/>
          <p:cNvPicPr>
            <a:picLocks noGrp="1" noChangeAspect="1"/>
          </p:cNvPicPr>
          <p:nvPr>
            <p:ph idx="1"/>
          </p:nvPr>
        </p:nvPicPr>
        <p:blipFill>
          <a:blip r:embed="rId2"/>
          <a:stretch>
            <a:fillRect/>
          </a:stretch>
        </p:blipFill>
        <p:spPr>
          <a:xfrm>
            <a:off x="1048871" y="1672046"/>
            <a:ext cx="7853082" cy="3997234"/>
          </a:xfrm>
          <a:prstGeom prst="rect">
            <a:avLst/>
          </a:prstGeom>
        </p:spPr>
      </p:pic>
    </p:spTree>
    <p:extLst>
      <p:ext uri="{BB962C8B-B14F-4D97-AF65-F5344CB8AC3E}">
        <p14:creationId xmlns:p14="http://schemas.microsoft.com/office/powerpoint/2010/main" val="1476045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 and Effort.</a:t>
            </a:r>
            <a:endParaRPr lang="en-GB" dirty="0"/>
          </a:p>
        </p:txBody>
      </p:sp>
      <p:pic>
        <p:nvPicPr>
          <p:cNvPr id="4" name="Content Placeholder 3"/>
          <p:cNvPicPr>
            <a:picLocks noGrp="1" noChangeAspect="1"/>
          </p:cNvPicPr>
          <p:nvPr>
            <p:ph idx="1"/>
          </p:nvPr>
        </p:nvPicPr>
        <p:blipFill>
          <a:blip r:embed="rId2"/>
          <a:stretch>
            <a:fillRect/>
          </a:stretch>
        </p:blipFill>
        <p:spPr>
          <a:xfrm>
            <a:off x="849086" y="1127308"/>
            <a:ext cx="7524205" cy="4731465"/>
          </a:xfrm>
          <a:prstGeom prst="rect">
            <a:avLst/>
          </a:prstGeom>
        </p:spPr>
      </p:pic>
    </p:spTree>
    <p:extLst>
      <p:ext uri="{BB962C8B-B14F-4D97-AF65-F5344CB8AC3E}">
        <p14:creationId xmlns:p14="http://schemas.microsoft.com/office/powerpoint/2010/main" val="2230120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005840" y="1163377"/>
            <a:ext cx="7745917" cy="4806349"/>
          </a:xfrm>
          <a:prstGeom prst="rect">
            <a:avLst/>
          </a:prstGeom>
        </p:spPr>
      </p:pic>
    </p:spTree>
    <p:extLst>
      <p:ext uri="{BB962C8B-B14F-4D97-AF65-F5344CB8AC3E}">
        <p14:creationId xmlns:p14="http://schemas.microsoft.com/office/powerpoint/2010/main" val="3604480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25781698"/>
              </p:ext>
            </p:extLst>
          </p:nvPr>
        </p:nvGraphicFramePr>
        <p:xfrm>
          <a:off x="875212" y="809898"/>
          <a:ext cx="7445828" cy="5342708"/>
        </p:xfrm>
        <a:graphic>
          <a:graphicData uri="http://schemas.openxmlformats.org/drawingml/2006/table">
            <a:tbl>
              <a:tblPr>
                <a:tableStyleId>{5C22544A-7EE6-4342-B048-85BDC9FD1C3A}</a:tableStyleId>
              </a:tblPr>
              <a:tblGrid>
                <a:gridCol w="1225957">
                  <a:extLst>
                    <a:ext uri="{9D8B030D-6E8A-4147-A177-3AD203B41FA5}">
                      <a16:colId xmlns:a16="http://schemas.microsoft.com/office/drawing/2014/main" val="892103219"/>
                    </a:ext>
                  </a:extLst>
                </a:gridCol>
                <a:gridCol w="2462902">
                  <a:extLst>
                    <a:ext uri="{9D8B030D-6E8A-4147-A177-3AD203B41FA5}">
                      <a16:colId xmlns:a16="http://schemas.microsoft.com/office/drawing/2014/main" val="3848261331"/>
                    </a:ext>
                  </a:extLst>
                </a:gridCol>
                <a:gridCol w="1515970">
                  <a:extLst>
                    <a:ext uri="{9D8B030D-6E8A-4147-A177-3AD203B41FA5}">
                      <a16:colId xmlns:a16="http://schemas.microsoft.com/office/drawing/2014/main" val="3546094669"/>
                    </a:ext>
                  </a:extLst>
                </a:gridCol>
                <a:gridCol w="1318235">
                  <a:extLst>
                    <a:ext uri="{9D8B030D-6E8A-4147-A177-3AD203B41FA5}">
                      <a16:colId xmlns:a16="http://schemas.microsoft.com/office/drawing/2014/main" val="4146115515"/>
                    </a:ext>
                  </a:extLst>
                </a:gridCol>
                <a:gridCol w="922764">
                  <a:extLst>
                    <a:ext uri="{9D8B030D-6E8A-4147-A177-3AD203B41FA5}">
                      <a16:colId xmlns:a16="http://schemas.microsoft.com/office/drawing/2014/main" val="3668662538"/>
                    </a:ext>
                  </a:extLst>
                </a:gridCol>
              </a:tblGrid>
              <a:tr h="668304">
                <a:tc>
                  <a:txBody>
                    <a:bodyPr/>
                    <a:lstStyle/>
                    <a:p>
                      <a:pPr algn="ctr">
                        <a:lnSpc>
                          <a:spcPct val="107000"/>
                        </a:lnSpc>
                        <a:spcAft>
                          <a:spcPts val="0"/>
                        </a:spcAft>
                      </a:pPr>
                      <a:r>
                        <a:rPr lang="en-GB" sz="900">
                          <a:effectLst/>
                        </a:rPr>
                        <a:t>Other subjects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Topics covered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Progress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Effort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800">
                          <a:effectLst/>
                        </a:rPr>
                        <a:t>Attainment</a:t>
                      </a:r>
                      <a:endParaRPr lang="en-GB" sz="900">
                        <a:effectLst/>
                      </a:endParaRPr>
                    </a:p>
                    <a:p>
                      <a:pPr algn="ctr">
                        <a:lnSpc>
                          <a:spcPct val="107000"/>
                        </a:lnSpc>
                        <a:spcAft>
                          <a:spcPts val="0"/>
                        </a:spcAft>
                      </a:pPr>
                      <a:r>
                        <a:rPr lang="en-GB" sz="800">
                          <a:effectLst/>
                        </a:rPr>
                        <a:t>against expected milestone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4093709846"/>
                  </a:ext>
                </a:extLst>
              </a:tr>
              <a:tr h="1525022">
                <a:tc>
                  <a:txBody>
                    <a:bodyPr/>
                    <a:lstStyle/>
                    <a:p>
                      <a:pPr algn="l">
                        <a:lnSpc>
                          <a:spcPct val="107000"/>
                        </a:lnSpc>
                        <a:spcAft>
                          <a:spcPts val="0"/>
                        </a:spcAft>
                      </a:pPr>
                      <a:r>
                        <a:rPr lang="en-GB" sz="900">
                          <a:effectLst/>
                        </a:rPr>
                        <a:t>Science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l">
                        <a:lnSpc>
                          <a:spcPct val="107000"/>
                        </a:lnSpc>
                        <a:spcAft>
                          <a:spcPts val="800"/>
                        </a:spcAft>
                      </a:pPr>
                      <a:r>
                        <a:rPr lang="en-GB" sz="900">
                          <a:effectLst/>
                        </a:rPr>
                        <a:t>Magnetism, light, space, forces, electricity, nutrition, habitats. </a:t>
                      </a:r>
                    </a:p>
                    <a:p>
                      <a:pPr algn="just">
                        <a:lnSpc>
                          <a:spcPct val="107000"/>
                        </a:lnSpc>
                        <a:spcAft>
                          <a:spcPts val="800"/>
                        </a:spcAft>
                      </a:pPr>
                      <a:r>
                        <a:rPr lang="en-GB" sz="900">
                          <a:effectLst/>
                        </a:rPr>
                        <a:t> </a:t>
                      </a:r>
                    </a:p>
                    <a:p>
                      <a:pPr algn="just">
                        <a:lnSpc>
                          <a:spcPct val="107000"/>
                        </a:lnSpc>
                        <a:spcAft>
                          <a:spcPts val="800"/>
                        </a:spcAft>
                      </a:pPr>
                      <a:r>
                        <a:rPr lang="en-GB" sz="900">
                          <a:effectLst/>
                        </a:rPr>
                        <a:t> </a:t>
                      </a:r>
                    </a:p>
                    <a:p>
                      <a:pPr algn="just">
                        <a:lnSpc>
                          <a:spcPct val="107000"/>
                        </a:lnSpc>
                        <a:spcAft>
                          <a:spcPts val="8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tc>
                <a:tc>
                  <a:txBody>
                    <a:bodyPr/>
                    <a:lstStyle/>
                    <a:p>
                      <a:pPr algn="ctr">
                        <a:lnSpc>
                          <a:spcPct val="107000"/>
                        </a:lnSpc>
                        <a:spcAft>
                          <a:spcPts val="0"/>
                        </a:spcAft>
                      </a:pPr>
                      <a:r>
                        <a:rPr lang="en-GB" sz="900">
                          <a:effectLst/>
                        </a:rPr>
                        <a:t>  Good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Excellent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M2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1934294840"/>
                  </a:ext>
                </a:extLst>
              </a:tr>
              <a:tr h="401034">
                <a:tc>
                  <a:txBody>
                    <a:bodyPr/>
                    <a:lstStyle/>
                    <a:p>
                      <a:pPr algn="l">
                        <a:lnSpc>
                          <a:spcPct val="107000"/>
                        </a:lnSpc>
                        <a:spcAft>
                          <a:spcPts val="0"/>
                        </a:spcAft>
                      </a:pPr>
                      <a:r>
                        <a:rPr lang="en-GB" sz="900">
                          <a:effectLst/>
                        </a:rPr>
                        <a:t>Art / D.T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l">
                        <a:lnSpc>
                          <a:spcPct val="107000"/>
                        </a:lnSpc>
                        <a:spcAft>
                          <a:spcPts val="800"/>
                        </a:spcAft>
                      </a:pPr>
                      <a:r>
                        <a:rPr lang="en-GB" sz="900">
                          <a:effectLst/>
                        </a:rPr>
                        <a:t>Watercolour, Sewing, collage, printing, pottery, printing.</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tc>
                <a:tc>
                  <a:txBody>
                    <a:bodyPr/>
                    <a:lstStyle/>
                    <a:p>
                      <a:pPr algn="ctr">
                        <a:lnSpc>
                          <a:spcPct val="107000"/>
                        </a:lnSpc>
                        <a:spcAft>
                          <a:spcPts val="0"/>
                        </a:spcAft>
                      </a:pPr>
                      <a:r>
                        <a:rPr lang="en-GB" sz="900">
                          <a:effectLst/>
                        </a:rPr>
                        <a:t>  Good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Excellent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M2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1732138298"/>
                  </a:ext>
                </a:extLst>
              </a:tr>
              <a:tr h="401034">
                <a:tc>
                  <a:txBody>
                    <a:bodyPr/>
                    <a:lstStyle/>
                    <a:p>
                      <a:pPr algn="l">
                        <a:lnSpc>
                          <a:spcPct val="107000"/>
                        </a:lnSpc>
                        <a:spcAft>
                          <a:spcPts val="0"/>
                        </a:spcAft>
                      </a:pPr>
                      <a:r>
                        <a:rPr lang="en-GB" sz="900">
                          <a:effectLst/>
                        </a:rPr>
                        <a:t>Geography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l">
                        <a:lnSpc>
                          <a:spcPct val="107000"/>
                        </a:lnSpc>
                        <a:spcAft>
                          <a:spcPts val="800"/>
                        </a:spcAft>
                      </a:pPr>
                      <a:r>
                        <a:rPr lang="en-GB" sz="900">
                          <a:effectLst/>
                        </a:rPr>
                        <a:t>The water cycle, American geography, maps and atlases.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tc>
                <a:tc>
                  <a:txBody>
                    <a:bodyPr/>
                    <a:lstStyle/>
                    <a:p>
                      <a:pPr algn="ctr">
                        <a:lnSpc>
                          <a:spcPct val="107000"/>
                        </a:lnSpc>
                        <a:spcAft>
                          <a:spcPts val="0"/>
                        </a:spcAft>
                      </a:pPr>
                      <a:r>
                        <a:rPr lang="en-GB" sz="900">
                          <a:effectLst/>
                        </a:rPr>
                        <a:t>  Good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Excellent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M2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2426461762"/>
                  </a:ext>
                </a:extLst>
              </a:tr>
              <a:tr h="560487">
                <a:tc>
                  <a:txBody>
                    <a:bodyPr/>
                    <a:lstStyle/>
                    <a:p>
                      <a:pPr algn="l">
                        <a:lnSpc>
                          <a:spcPct val="107000"/>
                        </a:lnSpc>
                        <a:spcAft>
                          <a:spcPts val="0"/>
                        </a:spcAft>
                      </a:pPr>
                      <a:r>
                        <a:rPr lang="en-GB" sz="900">
                          <a:effectLst/>
                        </a:rPr>
                        <a:t>History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l">
                        <a:lnSpc>
                          <a:spcPct val="107000"/>
                        </a:lnSpc>
                        <a:spcAft>
                          <a:spcPts val="800"/>
                        </a:spcAft>
                      </a:pPr>
                      <a:r>
                        <a:rPr lang="en-GB" sz="900">
                          <a:effectLst/>
                        </a:rPr>
                        <a:t>Ancient Egypt, famous aviators, local history, early America.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tc>
                <a:tc>
                  <a:txBody>
                    <a:bodyPr/>
                    <a:lstStyle/>
                    <a:p>
                      <a:pPr algn="ctr">
                        <a:lnSpc>
                          <a:spcPct val="107000"/>
                        </a:lnSpc>
                        <a:spcAft>
                          <a:spcPts val="0"/>
                        </a:spcAft>
                      </a:pPr>
                      <a:r>
                        <a:rPr lang="en-GB" sz="900">
                          <a:effectLst/>
                        </a:rPr>
                        <a:t>  Good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Excellent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M2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2517884370"/>
                  </a:ext>
                </a:extLst>
              </a:tr>
              <a:tr h="458679">
                <a:tc>
                  <a:txBody>
                    <a:bodyPr/>
                    <a:lstStyle/>
                    <a:p>
                      <a:pPr algn="l">
                        <a:lnSpc>
                          <a:spcPct val="107000"/>
                        </a:lnSpc>
                        <a:spcAft>
                          <a:spcPts val="0"/>
                        </a:spcAft>
                      </a:pPr>
                      <a:r>
                        <a:rPr lang="en-GB" sz="900">
                          <a:effectLst/>
                        </a:rPr>
                        <a:t>Computing</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l">
                        <a:lnSpc>
                          <a:spcPct val="107000"/>
                        </a:lnSpc>
                        <a:spcAft>
                          <a:spcPts val="800"/>
                        </a:spcAft>
                      </a:pPr>
                      <a:r>
                        <a:rPr lang="en-GB" sz="900">
                          <a:effectLst/>
                        </a:rPr>
                        <a:t>Internet research, coding,         E-Safety, presentation.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tc>
                <a:tc>
                  <a:txBody>
                    <a:bodyPr/>
                    <a:lstStyle/>
                    <a:p>
                      <a:pPr algn="ctr">
                        <a:lnSpc>
                          <a:spcPct val="107000"/>
                        </a:lnSpc>
                        <a:spcAft>
                          <a:spcPts val="0"/>
                        </a:spcAft>
                      </a:pPr>
                      <a:r>
                        <a:rPr lang="en-GB" sz="900">
                          <a:effectLst/>
                        </a:rPr>
                        <a:t>  Good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Excellent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M2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605877327"/>
                  </a:ext>
                </a:extLst>
              </a:tr>
              <a:tr h="465184">
                <a:tc>
                  <a:txBody>
                    <a:bodyPr/>
                    <a:lstStyle/>
                    <a:p>
                      <a:pPr algn="l">
                        <a:lnSpc>
                          <a:spcPct val="107000"/>
                        </a:lnSpc>
                        <a:spcAft>
                          <a:spcPts val="0"/>
                        </a:spcAft>
                      </a:pPr>
                      <a:r>
                        <a:rPr lang="en-GB" sz="900">
                          <a:effectLst/>
                        </a:rPr>
                        <a:t>German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l">
                        <a:lnSpc>
                          <a:spcPct val="107000"/>
                        </a:lnSpc>
                        <a:spcAft>
                          <a:spcPts val="0"/>
                        </a:spcAft>
                      </a:pPr>
                      <a:r>
                        <a:rPr lang="en-GB" sz="900">
                          <a:effectLst/>
                        </a:rPr>
                        <a:t>Towns, homes, schools, Easter, direction, time.</a:t>
                      </a:r>
                      <a:endParaRPr lang="en-GB" sz="900">
                        <a:effectLst/>
                        <a:latin typeface="Calibri" panose="020F0502020204030204" pitchFamily="34" charset="0"/>
                        <a:ea typeface="Calibri" panose="020F0502020204030204" pitchFamily="34" charset="0"/>
                      </a:endParaRPr>
                    </a:p>
                  </a:txBody>
                  <a:tcPr marL="54276" marR="54276" marT="0" marB="0"/>
                </a:tc>
                <a:tc>
                  <a:txBody>
                    <a:bodyPr/>
                    <a:lstStyle/>
                    <a:p>
                      <a:pPr algn="ctr">
                        <a:lnSpc>
                          <a:spcPct val="107000"/>
                        </a:lnSpc>
                        <a:spcAft>
                          <a:spcPts val="0"/>
                        </a:spcAft>
                      </a:pPr>
                      <a:r>
                        <a:rPr lang="en-GB" sz="900">
                          <a:effectLst/>
                        </a:rPr>
                        <a:t>  Good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Excellent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M2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647700231"/>
                  </a:ext>
                </a:extLst>
              </a:tr>
              <a:tr h="461930">
                <a:tc>
                  <a:txBody>
                    <a:bodyPr/>
                    <a:lstStyle/>
                    <a:p>
                      <a:pPr algn="l">
                        <a:lnSpc>
                          <a:spcPct val="107000"/>
                        </a:lnSpc>
                        <a:spcAft>
                          <a:spcPts val="0"/>
                        </a:spcAft>
                      </a:pPr>
                      <a:r>
                        <a:rPr lang="en-GB" sz="900">
                          <a:effectLst/>
                        </a:rPr>
                        <a:t>Music</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just">
                        <a:lnSpc>
                          <a:spcPct val="107000"/>
                        </a:lnSpc>
                        <a:spcAft>
                          <a:spcPts val="800"/>
                        </a:spcAft>
                      </a:pPr>
                      <a:r>
                        <a:rPr lang="en-GB" sz="900">
                          <a:effectLst/>
                        </a:rPr>
                        <a:t>Singing as a group, music appreciation, rhythm.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tc>
                <a:tc>
                  <a:txBody>
                    <a:bodyPr/>
                    <a:lstStyle/>
                    <a:p>
                      <a:pPr algn="ctr">
                        <a:lnSpc>
                          <a:spcPct val="107000"/>
                        </a:lnSpc>
                        <a:spcAft>
                          <a:spcPts val="0"/>
                        </a:spcAft>
                      </a:pPr>
                      <a:r>
                        <a:rPr lang="en-GB" sz="900">
                          <a:effectLst/>
                        </a:rPr>
                        <a:t>  Good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Excellent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M2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2666206968"/>
                  </a:ext>
                </a:extLst>
              </a:tr>
              <a:tr h="401034">
                <a:tc>
                  <a:txBody>
                    <a:bodyPr/>
                    <a:lstStyle/>
                    <a:p>
                      <a:pPr algn="l">
                        <a:lnSpc>
                          <a:spcPct val="107000"/>
                        </a:lnSpc>
                        <a:spcAft>
                          <a:spcPts val="0"/>
                        </a:spcAft>
                      </a:pPr>
                      <a:r>
                        <a:rPr lang="en-GB" sz="900">
                          <a:effectLst/>
                        </a:rPr>
                        <a:t>P.E.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l">
                        <a:lnSpc>
                          <a:spcPct val="107000"/>
                        </a:lnSpc>
                        <a:spcAft>
                          <a:spcPts val="800"/>
                        </a:spcAft>
                      </a:pPr>
                      <a:r>
                        <a:rPr lang="en-GB" sz="900">
                          <a:effectLst/>
                        </a:rPr>
                        <a:t>Dance, gymnastics, team games.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tc>
                <a:tc>
                  <a:txBody>
                    <a:bodyPr/>
                    <a:lstStyle/>
                    <a:p>
                      <a:pPr algn="ctr">
                        <a:lnSpc>
                          <a:spcPct val="107000"/>
                        </a:lnSpc>
                        <a:spcAft>
                          <a:spcPts val="0"/>
                        </a:spcAft>
                      </a:pPr>
                      <a:r>
                        <a:rPr lang="en-GB" sz="900">
                          <a:effectLst/>
                        </a:rPr>
                        <a:t>  Good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a:effectLst/>
                        </a:rPr>
                        <a:t>Excellent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tc>
                  <a:txBody>
                    <a:bodyPr/>
                    <a:lstStyle/>
                    <a:p>
                      <a:pPr algn="ctr">
                        <a:lnSpc>
                          <a:spcPct val="107000"/>
                        </a:lnSpc>
                        <a:spcAft>
                          <a:spcPts val="0"/>
                        </a:spcAft>
                      </a:pPr>
                      <a:r>
                        <a:rPr lang="en-GB" sz="900" dirty="0">
                          <a:effectLst/>
                        </a:rPr>
                        <a:t>M2</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276" marR="54276" marT="0" marB="0" anchor="ctr"/>
                </a:tc>
                <a:extLst>
                  <a:ext uri="{0D108BD9-81ED-4DB2-BD59-A6C34878D82A}">
                    <a16:rowId xmlns:a16="http://schemas.microsoft.com/office/drawing/2014/main" val="3640245736"/>
                  </a:ext>
                </a:extLst>
              </a:tr>
            </a:tbl>
          </a:graphicData>
        </a:graphic>
      </p:graphicFrame>
    </p:spTree>
    <p:extLst>
      <p:ext uri="{BB962C8B-B14F-4D97-AF65-F5344CB8AC3E}">
        <p14:creationId xmlns:p14="http://schemas.microsoft.com/office/powerpoint/2010/main" val="291480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76457" y="548640"/>
            <a:ext cx="8284664" cy="5371838"/>
          </a:xfrm>
          <a:prstGeom prst="rect">
            <a:avLst/>
          </a:prstGeom>
        </p:spPr>
      </p:pic>
    </p:spTree>
    <p:extLst>
      <p:ext uri="{BB962C8B-B14F-4D97-AF65-F5344CB8AC3E}">
        <p14:creationId xmlns:p14="http://schemas.microsoft.com/office/powerpoint/2010/main" val="2890639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332411"/>
            <a:ext cx="7766936" cy="2718425"/>
          </a:xfrm>
        </p:spPr>
        <p:txBody>
          <a:bodyPr/>
          <a:lstStyle/>
          <a:p>
            <a:pPr algn="l"/>
            <a:r>
              <a:rPr lang="en-GB" sz="4000" dirty="0" smtClean="0"/>
              <a:t>Pupil Comment</a:t>
            </a:r>
            <a:br>
              <a:rPr lang="en-GB" sz="4000" dirty="0" smtClean="0"/>
            </a:br>
            <a:r>
              <a:rPr lang="en-GB" sz="4000" dirty="0" smtClean="0"/>
              <a:t>Teacher Comment</a:t>
            </a:r>
            <a:br>
              <a:rPr lang="en-GB" sz="4000" dirty="0" smtClean="0"/>
            </a:br>
            <a:r>
              <a:rPr lang="en-GB" sz="4000" dirty="0" smtClean="0"/>
              <a:t>Head teacher Comment</a:t>
            </a:r>
            <a:br>
              <a:rPr lang="en-GB" sz="4000" dirty="0" smtClean="0"/>
            </a:br>
            <a:r>
              <a:rPr lang="en-GB" sz="4000" dirty="0" err="1" smtClean="0"/>
              <a:t>SENCo</a:t>
            </a:r>
            <a:r>
              <a:rPr lang="en-GB" sz="4000" dirty="0" smtClean="0"/>
              <a:t> Comment (if applicable).</a:t>
            </a:r>
            <a:endParaRPr lang="en-GB" sz="4000" dirty="0"/>
          </a:p>
        </p:txBody>
      </p:sp>
      <p:sp>
        <p:nvSpPr>
          <p:cNvPr id="3" name="Subtitle 2"/>
          <p:cNvSpPr>
            <a:spLocks noGrp="1"/>
          </p:cNvSpPr>
          <p:nvPr>
            <p:ph type="subTitle" idx="1"/>
          </p:nvPr>
        </p:nvSpPr>
        <p:spPr/>
        <p:txBody>
          <a:bodyPr>
            <a:normAutofit fontScale="85000" lnSpcReduction="20000"/>
          </a:bodyPr>
          <a:lstStyle/>
          <a:p>
            <a:pPr algn="l"/>
            <a:r>
              <a:rPr lang="en-GB" sz="4000" dirty="0" smtClean="0"/>
              <a:t>Acknowledgement slip</a:t>
            </a:r>
          </a:p>
          <a:p>
            <a:pPr algn="l"/>
            <a:r>
              <a:rPr lang="en-GB" sz="4000" dirty="0" smtClean="0"/>
              <a:t>Please complete for </a:t>
            </a:r>
            <a:r>
              <a:rPr lang="en-GB" sz="4000" smtClean="0"/>
              <a:t>parent comment</a:t>
            </a:r>
            <a:endParaRPr lang="en-GB" sz="4000" dirty="0"/>
          </a:p>
        </p:txBody>
      </p:sp>
    </p:spTree>
    <p:extLst>
      <p:ext uri="{BB962C8B-B14F-4D97-AF65-F5344CB8AC3E}">
        <p14:creationId xmlns:p14="http://schemas.microsoft.com/office/powerpoint/2010/main" val="1998010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288</TotalTime>
  <Words>326</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Times New Roman</vt:lpstr>
      <vt:lpstr>Trebuchet MS</vt:lpstr>
      <vt:lpstr>Wingdings 3</vt:lpstr>
      <vt:lpstr>Facet</vt:lpstr>
      <vt:lpstr>Understanding your child’s report.</vt:lpstr>
      <vt:lpstr>Milestones</vt:lpstr>
      <vt:lpstr>PowerPoint Presentation</vt:lpstr>
      <vt:lpstr>Science and the Foundation Subjects. RE and PSHE. </vt:lpstr>
      <vt:lpstr>Progress and Effort.</vt:lpstr>
      <vt:lpstr>PowerPoint Presentation</vt:lpstr>
      <vt:lpstr>PowerPoint Presentation</vt:lpstr>
      <vt:lpstr>PowerPoint Presentation</vt:lpstr>
      <vt:lpstr>Pupil Comment Teacher Comment Head teacher Comment SENCo Comment (if applicable).</vt:lpstr>
    </vt:vector>
  </TitlesOfParts>
  <Company>Woodley CE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your child’s report.</dc:title>
  <dc:creator>Louisa Gurney</dc:creator>
  <cp:lastModifiedBy>Tracy Eveleigh</cp:lastModifiedBy>
  <cp:revision>6</cp:revision>
  <dcterms:created xsi:type="dcterms:W3CDTF">2017-07-11T19:44:48Z</dcterms:created>
  <dcterms:modified xsi:type="dcterms:W3CDTF">2017-07-21T13:54:27Z</dcterms:modified>
</cp:coreProperties>
</file>